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comments/comment4.xml" ContentType="application/vnd.openxmlformats-officedocument.presentationml.comments+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comments/comment7.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809" r:id="rId2"/>
  </p:sldMasterIdLst>
  <p:notesMasterIdLst>
    <p:notesMasterId r:id="rId49"/>
  </p:notesMasterIdLst>
  <p:handoutMasterIdLst>
    <p:handoutMasterId r:id="rId50"/>
  </p:handoutMasterIdLst>
  <p:sldIdLst>
    <p:sldId id="330" r:id="rId3"/>
    <p:sldId id="333" r:id="rId4"/>
    <p:sldId id="331" r:id="rId5"/>
    <p:sldId id="332" r:id="rId6"/>
    <p:sldId id="298" r:id="rId7"/>
    <p:sldId id="262" r:id="rId8"/>
    <p:sldId id="263" r:id="rId9"/>
    <p:sldId id="299"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ummerRay" initials="S" lastIdx="1" clrIdx="6">
    <p:extLst>
      <p:ext uri="{19B8F6BF-5375-455C-9EA6-DF929625EA0E}">
        <p15:presenceInfo xmlns:p15="http://schemas.microsoft.com/office/powerpoint/2012/main" userId="5925fdcb33c701dc" providerId="Windows Live"/>
      </p:ext>
    </p:extLst>
  </p:cmAuthor>
  <p:cmAuthor id="1" name="Rose Malcolm" initials="RM" lastIdx="1" clrIdx="0"/>
  <p:cmAuthor id="8" name="SummerRay" initials="S [2]" lastIdx="16" clrIdx="7">
    <p:extLst>
      <p:ext uri="{19B8F6BF-5375-455C-9EA6-DF929625EA0E}">
        <p15:presenceInfo xmlns:p15="http://schemas.microsoft.com/office/powerpoint/2012/main" userId="705e19751c371dc9" providerId="Windows Live"/>
      </p:ext>
    </p:extLst>
  </p:cmAuthor>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667982"/>
    <a:srgbClr val="79929F"/>
    <a:srgbClr val="50646D"/>
    <a:srgbClr val="333638"/>
    <a:srgbClr val="78929F"/>
    <a:srgbClr val="4A5D66"/>
    <a:srgbClr val="09090A"/>
    <a:srgbClr val="232526"/>
    <a:srgbClr val="2A60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5" autoAdjust="0"/>
    <p:restoredTop sz="76643" autoAdjust="0"/>
  </p:normalViewPr>
  <p:slideViewPr>
    <p:cSldViewPr snapToGrid="0" snapToObjects="1">
      <p:cViewPr varScale="1">
        <p:scale>
          <a:sx n="70" d="100"/>
          <a:sy n="70" d="100"/>
        </p:scale>
        <p:origin x="605" y="58"/>
      </p:cViewPr>
      <p:guideLst>
        <p:guide orient="horz" pos="2160"/>
        <p:guide pos="3840"/>
      </p:guideLst>
    </p:cSldViewPr>
  </p:slideViewPr>
  <p:outlineViewPr>
    <p:cViewPr>
      <p:scale>
        <a:sx n="33" d="100"/>
        <a:sy n="33" d="100"/>
      </p:scale>
      <p:origin x="0" y="-547"/>
    </p:cViewPr>
  </p:outlineViewPr>
  <p:notesTextViewPr>
    <p:cViewPr>
      <p:scale>
        <a:sx n="1" d="1"/>
        <a:sy n="1" d="1"/>
      </p:scale>
      <p:origin x="0" y="-3960"/>
    </p:cViewPr>
  </p:notesTextViewPr>
  <p:sorterViewPr>
    <p:cViewPr>
      <p:scale>
        <a:sx n="100" d="100"/>
        <a:sy n="100" d="100"/>
      </p:scale>
      <p:origin x="0" y="0"/>
    </p:cViewPr>
  </p:sorterViewPr>
  <p:notesViewPr>
    <p:cSldViewPr snapToGrid="0" snapToObjects="1">
      <p:cViewPr>
        <p:scale>
          <a:sx n="50" d="100"/>
          <a:sy n="50" d="100"/>
        </p:scale>
        <p:origin x="3048"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8" dt="2023-09-18T16:37:00.621" idx="1">
    <p:pos x="10" y="10"/>
    <p:text>Information added.</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8" dt="2023-09-18T19:45:16.192" idx="2">
    <p:pos x="10" y="10"/>
    <p:text>Add the GitHub URL of the completed web scraping notebook, as an external reference and peer-review purposes.</p:text>
    <p:extLst>
      <p:ext uri="{C676402C-5697-4E1C-873F-D02D1690AC5C}">
        <p15:threadingInfo xmlns:p15="http://schemas.microsoft.com/office/powerpoint/2012/main" timeZoneBias="240"/>
      </p:ext>
    </p:extLst>
  </p:cm>
  <p:cm authorId="8" dt="2023-09-18T19:47:39.708" idx="6">
    <p:pos x="10" y="146"/>
    <p:text>Lab 1</p:text>
    <p:extLst>
      <p:ext uri="{C676402C-5697-4E1C-873F-D02D1690AC5C}">
        <p15:threadingInfo xmlns:p15="http://schemas.microsoft.com/office/powerpoint/2012/main" timeZoneBias="240">
          <p15:parentCm authorId="8"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8" dt="2023-09-18T19:47:29.706" idx="5">
    <p:pos x="3799" y="1134"/>
    <p:text>Add the GitHub URL of the completed web scraping notebook, as an external reference and peer-review purposes.</p:text>
    <p:extLst>
      <p:ext uri="{C676402C-5697-4E1C-873F-D02D1690AC5C}">
        <p15:threadingInfo xmlns:p15="http://schemas.microsoft.com/office/powerpoint/2012/main" timeZoneBias="240"/>
      </p:ext>
    </p:extLst>
  </p:cm>
  <p:cm authorId="8" dt="2023-09-18T19:47:52.278" idx="7">
    <p:pos x="3799" y="1270"/>
    <p:text>Lab 2</p:text>
    <p:extLst>
      <p:ext uri="{C676402C-5697-4E1C-873F-D02D1690AC5C}">
        <p15:threadingInfo xmlns:p15="http://schemas.microsoft.com/office/powerpoint/2012/main" timeZoneBias="240">
          <p15:parentCm authorId="8"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8" dt="2023-09-18T19:48:14.078" idx="8">
    <p:pos x="10" y="10"/>
    <p:text>Add the GitHub URL of the completed web scraping notebook, as an external reference and peer-review purposes.</p:text>
    <p:extLst>
      <p:ext uri="{C676402C-5697-4E1C-873F-D02D1690AC5C}">
        <p15:threadingInfo xmlns:p15="http://schemas.microsoft.com/office/powerpoint/2012/main" timeZoneBias="240"/>
      </p:ext>
    </p:extLst>
  </p:cm>
  <p:cm authorId="8" dt="2023-09-18T19:48:28.264" idx="9">
    <p:pos x="10" y="146"/>
    <p:text>Lab 3</p:text>
    <p:extLst>
      <p:ext uri="{C676402C-5697-4E1C-873F-D02D1690AC5C}">
        <p15:threadingInfo xmlns:p15="http://schemas.microsoft.com/office/powerpoint/2012/main" timeZoneBias="240">
          <p15:parentCm authorId="8" idx="8"/>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8" dt="2023-09-18T19:49:38.890" idx="10">
    <p:pos x="10" y="10"/>
    <p:text>Add the GitHub URL of the completed web scraping notebook, as an external reference and peer-review purposes.</p:text>
    <p:extLst>
      <p:ext uri="{C676402C-5697-4E1C-873F-D02D1690AC5C}">
        <p15:threadingInfo xmlns:p15="http://schemas.microsoft.com/office/powerpoint/2012/main" timeZoneBias="240"/>
      </p:ext>
    </p:extLst>
  </p:cm>
  <p:cm authorId="8" dt="2023-09-18T19:49:53.318" idx="11">
    <p:pos x="10" y="146"/>
    <p:text>Lab 4</p:text>
    <p:extLst>
      <p:ext uri="{C676402C-5697-4E1C-873F-D02D1690AC5C}">
        <p15:threadingInfo xmlns:p15="http://schemas.microsoft.com/office/powerpoint/2012/main" timeZoneBias="240">
          <p15:parentCm authorId="8" idx="10"/>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8" dt="2023-09-18T19:50:23.613" idx="12">
    <p:pos x="10" y="10"/>
    <p:text>Add the GitHub URL of the completed web scraping notebook, as an external reference and peer-review purposes.</p:text>
    <p:extLst>
      <p:ext uri="{C676402C-5697-4E1C-873F-D02D1690AC5C}">
        <p15:threadingInfo xmlns:p15="http://schemas.microsoft.com/office/powerpoint/2012/main" timeZoneBias="240"/>
      </p:ext>
    </p:extLst>
  </p:cm>
  <p:cm authorId="8" dt="2023-09-18T19:50:54.999" idx="13">
    <p:pos x="10" y="146"/>
    <p:text>Lab 5</p:text>
    <p:extLst>
      <p:ext uri="{C676402C-5697-4E1C-873F-D02D1690AC5C}">
        <p15:threadingInfo xmlns:p15="http://schemas.microsoft.com/office/powerpoint/2012/main" timeZoneBias="240">
          <p15:parentCm authorId="8" idx="12"/>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8" dt="2023-09-18T21:53:43.882" idx="14">
    <p:pos x="10" y="10"/>
    <p:text>Add the GitHub URL of the completed web scraping notebook, as an external reference and peer-review purposes.</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160520" cy="368888"/>
          </a:xfrm>
          <a:prstGeom prst="rect">
            <a:avLst/>
          </a:prstGeom>
        </p:spPr>
        <p:txBody>
          <a:bodyPr vert="horz" lIns="177476" tIns="88738" rIns="177476" bIns="88738" rtlCol="0"/>
          <a:lstStyle>
            <a:lvl1pPr algn="l">
              <a:defRPr sz="2300"/>
            </a:lvl1pPr>
          </a:lstStyle>
          <a:p>
            <a:endParaRPr lang="en-US" dirty="0"/>
          </a:p>
        </p:txBody>
      </p:sp>
      <p:sp>
        <p:nvSpPr>
          <p:cNvPr id="3" name="Date Placeholder 2"/>
          <p:cNvSpPr>
            <a:spLocks noGrp="1"/>
          </p:cNvSpPr>
          <p:nvPr>
            <p:ph type="dt" sz="quarter" idx="1"/>
          </p:nvPr>
        </p:nvSpPr>
        <p:spPr>
          <a:xfrm>
            <a:off x="5438458" y="2"/>
            <a:ext cx="4160520" cy="368888"/>
          </a:xfrm>
          <a:prstGeom prst="rect">
            <a:avLst/>
          </a:prstGeom>
        </p:spPr>
        <p:txBody>
          <a:bodyPr vert="horz" lIns="177476" tIns="88738" rIns="177476" bIns="88738" rtlCol="0"/>
          <a:lstStyle>
            <a:lvl1pPr algn="r">
              <a:defRPr sz="2300"/>
            </a:lvl1pPr>
          </a:lstStyle>
          <a:p>
            <a:fld id="{C61B1DFE-DEC1-F84C-B64B-0BC4AFB87332}" type="datetimeFigureOut">
              <a:rPr lang="en-US" smtClean="0"/>
              <a:t>9/18/2023</a:t>
            </a:fld>
            <a:endParaRPr lang="en-US" dirty="0"/>
          </a:p>
        </p:txBody>
      </p:sp>
      <p:sp>
        <p:nvSpPr>
          <p:cNvPr id="4" name="Footer Placeholder 3"/>
          <p:cNvSpPr>
            <a:spLocks noGrp="1"/>
          </p:cNvSpPr>
          <p:nvPr>
            <p:ph type="ftr" sz="quarter" idx="2"/>
          </p:nvPr>
        </p:nvSpPr>
        <p:spPr>
          <a:xfrm>
            <a:off x="0" y="6946316"/>
            <a:ext cx="4160520" cy="368884"/>
          </a:xfrm>
          <a:prstGeom prst="rect">
            <a:avLst/>
          </a:prstGeom>
        </p:spPr>
        <p:txBody>
          <a:bodyPr vert="horz" lIns="177476" tIns="88738" rIns="177476" bIns="88738" rtlCol="0" anchor="b"/>
          <a:lstStyle>
            <a:lvl1pPr algn="l">
              <a:defRPr sz="2300"/>
            </a:lvl1pPr>
          </a:lstStyle>
          <a:p>
            <a:endParaRPr lang="en-US" dirty="0"/>
          </a:p>
        </p:txBody>
      </p:sp>
      <p:sp>
        <p:nvSpPr>
          <p:cNvPr id="5" name="Slide Number Placeholder 4"/>
          <p:cNvSpPr>
            <a:spLocks noGrp="1"/>
          </p:cNvSpPr>
          <p:nvPr>
            <p:ph type="sldNum" sz="quarter" idx="3"/>
          </p:nvPr>
        </p:nvSpPr>
        <p:spPr>
          <a:xfrm>
            <a:off x="5438458" y="6946316"/>
            <a:ext cx="4160520" cy="368884"/>
          </a:xfrm>
          <a:prstGeom prst="rect">
            <a:avLst/>
          </a:prstGeom>
        </p:spPr>
        <p:txBody>
          <a:bodyPr vert="horz" lIns="177476" tIns="88738" rIns="177476" bIns="88738" rtlCol="0" anchor="b"/>
          <a:lstStyle>
            <a:lvl1pPr algn="r">
              <a:defRPr sz="2300"/>
            </a:lvl1pPr>
          </a:lstStyle>
          <a:p>
            <a:fld id="{FD91E733-BECA-E944-9B7F-321864631FC0}" type="slidenum">
              <a:rPr lang="en-US" smtClean="0"/>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1806919"/>
          </a:xfrm>
          <a:prstGeom prst="rect">
            <a:avLst/>
          </a:prstGeom>
        </p:spPr>
        <p:txBody>
          <a:bodyPr vert="horz" lIns="177476" tIns="88738" rIns="177476" bIns="88738" rtlCol="0"/>
          <a:lstStyle>
            <a:lvl1pPr algn="l">
              <a:defRPr sz="2300"/>
            </a:lvl1pPr>
          </a:lstStyle>
          <a:p>
            <a:endParaRPr lang="en-US" dirty="0"/>
          </a:p>
        </p:txBody>
      </p:sp>
      <p:sp>
        <p:nvSpPr>
          <p:cNvPr id="3" name="Date Placeholder 2"/>
          <p:cNvSpPr>
            <a:spLocks noGrp="1"/>
          </p:cNvSpPr>
          <p:nvPr>
            <p:ph type="dt" idx="1"/>
          </p:nvPr>
        </p:nvSpPr>
        <p:spPr>
          <a:xfrm>
            <a:off x="5438458" y="0"/>
            <a:ext cx="4160520" cy="1806919"/>
          </a:xfrm>
          <a:prstGeom prst="rect">
            <a:avLst/>
          </a:prstGeom>
        </p:spPr>
        <p:txBody>
          <a:bodyPr vert="horz" lIns="177476" tIns="88738" rIns="177476" bIns="88738" rtlCol="0"/>
          <a:lstStyle>
            <a:lvl1pPr algn="r">
              <a:defRPr sz="2300"/>
            </a:lvl1pPr>
          </a:lstStyle>
          <a:p>
            <a:fld id="{9E497948-54D2-43F8-9A63-A99FE3051738}" type="datetimeFigureOut">
              <a:rPr lang="en-US" smtClean="0"/>
              <a:t>9/18/2023</a:t>
            </a:fld>
            <a:endParaRPr lang="en-US" dirty="0"/>
          </a:p>
        </p:txBody>
      </p:sp>
      <p:sp>
        <p:nvSpPr>
          <p:cNvPr id="4" name="Slide Image Placeholder 3"/>
          <p:cNvSpPr>
            <a:spLocks noGrp="1" noRot="1" noChangeAspect="1"/>
          </p:cNvSpPr>
          <p:nvPr>
            <p:ph type="sldImg" idx="2"/>
          </p:nvPr>
        </p:nvSpPr>
        <p:spPr>
          <a:xfrm>
            <a:off x="-6002338" y="4502150"/>
            <a:ext cx="21605876" cy="12153900"/>
          </a:xfrm>
          <a:prstGeom prst="rect">
            <a:avLst/>
          </a:prstGeom>
          <a:noFill/>
          <a:ln w="12700">
            <a:solidFill>
              <a:prstClr val="black"/>
            </a:solidFill>
          </a:ln>
        </p:spPr>
        <p:txBody>
          <a:bodyPr vert="horz" lIns="177476" tIns="88738" rIns="177476" bIns="88738" rtlCol="0" anchor="ctr"/>
          <a:lstStyle/>
          <a:p>
            <a:endParaRPr lang="en-US" dirty="0"/>
          </a:p>
        </p:txBody>
      </p:sp>
      <p:sp>
        <p:nvSpPr>
          <p:cNvPr id="5" name="Notes Placeholder 4"/>
          <p:cNvSpPr>
            <a:spLocks noGrp="1"/>
          </p:cNvSpPr>
          <p:nvPr>
            <p:ph type="body" sz="quarter" idx="3"/>
          </p:nvPr>
        </p:nvSpPr>
        <p:spPr>
          <a:xfrm>
            <a:off x="960120" y="17331397"/>
            <a:ext cx="7680960" cy="14180234"/>
          </a:xfrm>
          <a:prstGeom prst="rect">
            <a:avLst/>
          </a:prstGeom>
        </p:spPr>
        <p:txBody>
          <a:bodyPr vert="horz" lIns="177476" tIns="88738" rIns="177476" bIns="887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206379"/>
            <a:ext cx="4160520" cy="1806915"/>
          </a:xfrm>
          <a:prstGeom prst="rect">
            <a:avLst/>
          </a:prstGeom>
        </p:spPr>
        <p:txBody>
          <a:bodyPr vert="horz" lIns="177476" tIns="88738" rIns="177476" bIns="88738" rtlCol="0" anchor="b"/>
          <a:lstStyle>
            <a:lvl1pPr algn="l">
              <a:defRPr sz="2300"/>
            </a:lvl1pPr>
          </a:lstStyle>
          <a:p>
            <a:endParaRPr lang="en-US" dirty="0"/>
          </a:p>
        </p:txBody>
      </p:sp>
      <p:sp>
        <p:nvSpPr>
          <p:cNvPr id="7" name="Slide Number Placeholder 6"/>
          <p:cNvSpPr>
            <a:spLocks noGrp="1"/>
          </p:cNvSpPr>
          <p:nvPr>
            <p:ph type="sldNum" sz="quarter" idx="5"/>
          </p:nvPr>
        </p:nvSpPr>
        <p:spPr>
          <a:xfrm>
            <a:off x="5438458" y="34206379"/>
            <a:ext cx="4160520" cy="1806915"/>
          </a:xfrm>
          <a:prstGeom prst="rect">
            <a:avLst/>
          </a:prstGeom>
        </p:spPr>
        <p:txBody>
          <a:bodyPr vert="horz" lIns="177476" tIns="88738" rIns="177476" bIns="88738" rtlCol="0" anchor="b"/>
          <a:lstStyle>
            <a:lvl1pPr algn="r">
              <a:defRPr sz="2300"/>
            </a:lvl1pPr>
          </a:lstStyle>
          <a:p>
            <a:fld id="{EEBDA0E2-FEBD-4B65-8F16-724CF984F377}"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a:t>
            </a:r>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Data Wrangling Lab</a:t>
            </a:r>
          </a:p>
          <a:p>
            <a:pPr lvl="1" rtl="0" fontAlgn="base"/>
            <a:r>
              <a:rPr lang="en-US" sz="2300" dirty="0"/>
              <a:t>labs-jupyter-spacex-Data wrangling.ipynb</a:t>
            </a:r>
            <a:endParaRPr lang="en-US" dirty="0"/>
          </a:p>
          <a:p>
            <a:endParaRPr lang="en-US" dirty="0"/>
          </a:p>
          <a:p>
            <a:r>
              <a:rPr lang="en-US" dirty="0"/>
              <a:t>Using One Hot Encoding:</a:t>
            </a:r>
          </a:p>
          <a:p>
            <a:r>
              <a:rPr lang="en-US" dirty="0"/>
              <a:t>Calculate the number of launches on each site.</a:t>
            </a:r>
          </a:p>
          <a:p>
            <a:r>
              <a:rPr lang="en-US" dirty="0"/>
              <a:t>Calculate the number of occurrences within each orbit.</a:t>
            </a:r>
          </a:p>
          <a:p>
            <a:r>
              <a:rPr lang="en-US" dirty="0"/>
              <a:t>Calculate the number of occurrences of mission outcomes per orbit type.</a:t>
            </a:r>
          </a:p>
          <a:p>
            <a:r>
              <a:rPr lang="en-US" dirty="0"/>
              <a:t>Create a landing outcome label from the Outcome column.</a:t>
            </a:r>
          </a:p>
          <a:p>
            <a:r>
              <a:rPr lang="en-US" dirty="0"/>
              <a:t>Handle missing values by replacing them with the mean.</a:t>
            </a:r>
            <a:endParaRPr lang="en-US" sz="2300"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dirty="0"/>
          </a:p>
        </p:txBody>
      </p:sp>
    </p:spTree>
    <p:extLst>
      <p:ext uri="{BB962C8B-B14F-4D97-AF65-F5344CB8AC3E}">
        <p14:creationId xmlns:p14="http://schemas.microsoft.com/office/powerpoint/2010/main" val="2718593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Visualization</a:t>
            </a:r>
          </a:p>
          <a:p>
            <a:pPr lvl="1" rtl="0" fontAlgn="base"/>
            <a:r>
              <a:rPr lang="en-US" sz="2300" dirty="0"/>
              <a:t>jupyter-labs-eda-dataviz.ipynb</a:t>
            </a:r>
          </a:p>
          <a:p>
            <a:pPr marL="0" indent="0">
              <a:spcBef>
                <a:spcPts val="0"/>
              </a:spcBef>
              <a:buNone/>
            </a:pPr>
            <a:endParaRPr lang="en-US" dirty="0"/>
          </a:p>
          <a:p>
            <a:r>
              <a:rPr lang="en-US" dirty="0"/>
              <a:t>Scatter Graphs: Scatter plots show relationship between variables. This relationship is called the correlation.</a:t>
            </a:r>
          </a:p>
          <a:p>
            <a:r>
              <a:rPr lang="en-US" dirty="0"/>
              <a:t>• Flight Number vs. Payload Mass</a:t>
            </a:r>
          </a:p>
          <a:p>
            <a:r>
              <a:rPr lang="en-US" dirty="0"/>
              <a:t>• Flight Number vs. Launch Site</a:t>
            </a:r>
          </a:p>
          <a:p>
            <a:r>
              <a:rPr lang="en-US" dirty="0"/>
              <a:t>• Payload vs. Launch Site</a:t>
            </a:r>
          </a:p>
          <a:p>
            <a:r>
              <a:rPr lang="en-US" dirty="0"/>
              <a:t>• Orbit vs. Flight Number</a:t>
            </a:r>
          </a:p>
          <a:p>
            <a:r>
              <a:rPr lang="en-US" dirty="0"/>
              <a:t>• Payload vs. Orbit Type</a:t>
            </a:r>
          </a:p>
          <a:p>
            <a:r>
              <a:rPr lang="en-US" dirty="0"/>
              <a:t>• Orbit vs. Payload Mass</a:t>
            </a:r>
          </a:p>
          <a:p>
            <a:endParaRPr lang="en-US" dirty="0"/>
          </a:p>
          <a:p>
            <a:r>
              <a:rPr lang="en-US" dirty="0"/>
              <a:t>Bar Graph: Bar graphs show the relationship between numeric and categoric variables. </a:t>
            </a:r>
          </a:p>
          <a:p>
            <a:r>
              <a:rPr lang="en-US" dirty="0"/>
              <a:t>• Success rate vs. Orbit</a:t>
            </a:r>
          </a:p>
          <a:p>
            <a:endParaRPr lang="en-US" dirty="0"/>
          </a:p>
          <a:p>
            <a:r>
              <a:rPr lang="en-US" dirty="0"/>
              <a:t>Line Graph: Line graphs show data variables and their trends. Line graphs can help to show global behavior and make prediction for unseen data.</a:t>
            </a:r>
          </a:p>
          <a:p>
            <a:r>
              <a:rPr lang="en-US" dirty="0"/>
              <a:t>• Success rate vs. Year</a:t>
            </a:r>
          </a:p>
          <a:p>
            <a:endParaRPr lang="en-US" dirty="0"/>
          </a:p>
          <a:p>
            <a:pPr rtl="0" fontAlgn="base"/>
            <a:r>
              <a:rPr lang="en-US" sz="2300" dirty="0"/>
              <a:t>Task 1: Visualize the relationship between Flight Number and Launch Site</a:t>
            </a:r>
          </a:p>
          <a:p>
            <a:pPr rtl="0" fontAlgn="base"/>
            <a:r>
              <a:rPr lang="en-US" sz="2300" dirty="0"/>
              <a:t>Task 2: Visualize the relationship between Payload and Launch Site</a:t>
            </a:r>
          </a:p>
          <a:p>
            <a:pPr rtl="0" fontAlgn="base"/>
            <a:r>
              <a:rPr lang="en-US" sz="2300" dirty="0"/>
              <a:t>Task 3: Visualize the relationship between success rate of each orbit type</a:t>
            </a:r>
          </a:p>
          <a:p>
            <a:pPr rtl="0" fontAlgn="base"/>
            <a:r>
              <a:rPr lang="en-US" sz="2300" dirty="0"/>
              <a:t>Task 4: Visualize the relationship between Flight Number and Orbit type</a:t>
            </a:r>
          </a:p>
          <a:p>
            <a:pPr rtl="0" fontAlgn="base"/>
            <a:r>
              <a:rPr lang="en-US" sz="2300" dirty="0"/>
              <a:t>Task 5: Visualize the relationship between Payload and Orbit type</a:t>
            </a:r>
          </a:p>
          <a:p>
            <a:pPr rtl="0" fontAlgn="base"/>
            <a:r>
              <a:rPr lang="en-US" sz="2300" dirty="0"/>
              <a:t>Task 6: Visualize the launch success yearly trend</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dirty="0"/>
          </a:p>
        </p:txBody>
      </p:sp>
    </p:spTree>
    <p:extLst>
      <p:ext uri="{BB962C8B-B14F-4D97-AF65-F5344CB8AC3E}">
        <p14:creationId xmlns:p14="http://schemas.microsoft.com/office/powerpoint/2010/main" val="342535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SQL</a:t>
            </a:r>
          </a:p>
          <a:p>
            <a:pPr lvl="1" rtl="0" fontAlgn="base"/>
            <a:r>
              <a:rPr lang="en-US" sz="2300" dirty="0"/>
              <a:t>jupyter-labs-eda-sql-edx.ipynb</a:t>
            </a:r>
          </a:p>
          <a:p>
            <a:pPr marL="914400" marR="0" lvl="2" indent="0" algn="l" defTabSz="914400" rtl="0" eaLnBrk="1" fontAlgn="base" latinLnBrk="0" hangingPunct="1">
              <a:lnSpc>
                <a:spcPct val="100000"/>
              </a:lnSpc>
              <a:spcBef>
                <a:spcPts val="0"/>
              </a:spcBef>
              <a:spcAft>
                <a:spcPts val="0"/>
              </a:spcAft>
              <a:buClrTx/>
              <a:buSzTx/>
              <a:buFontTx/>
              <a:buNone/>
              <a:tabLst/>
              <a:defRPr/>
            </a:pPr>
            <a:r>
              <a:rPr lang="en-US" sz="2400" b="1" i="0" kern="1200" dirty="0">
                <a:solidFill>
                  <a:schemeClr val="tx1"/>
                </a:solidFill>
                <a:effectLst/>
                <a:latin typeface="+mn-lt"/>
                <a:ea typeface="+mn-ea"/>
                <a:cs typeface="+mn-cs"/>
              </a:rPr>
              <a:t>Exploratory Data Analysis</a:t>
            </a:r>
          </a:p>
          <a:p>
            <a:pPr lvl="2" rtl="0" fontAlgn="base"/>
            <a:endParaRPr lang="en-US" sz="2300" dirty="0"/>
          </a:p>
          <a:p>
            <a:pPr rtl="0" fontAlgn="base"/>
            <a:r>
              <a:rPr lang="en-US" sz="2300" b="1" dirty="0"/>
              <a:t>EDA with SQL Lite</a:t>
            </a:r>
          </a:p>
          <a:p>
            <a:pPr lvl="1" rtl="0" fontAlgn="base"/>
            <a:r>
              <a:rPr lang="en-US" sz="2300" dirty="0"/>
              <a:t>jupyter-labs-eda-sql-edx_sqllite.ipynb</a:t>
            </a:r>
          </a:p>
          <a:p>
            <a:endParaRPr lang="en-US" dirty="0"/>
          </a:p>
          <a:p>
            <a:pPr rtl="0" fontAlgn="base"/>
            <a:r>
              <a:rPr lang="en-US" sz="2300" dirty="0"/>
              <a:t>Task 1: Display the names of the unique launch sites in the space mission</a:t>
            </a:r>
          </a:p>
          <a:p>
            <a:pPr rtl="0" fontAlgn="base"/>
            <a:r>
              <a:rPr lang="en-US" sz="2300" dirty="0"/>
              <a:t>Task 2: Display 5 records where launch sites begin with the string 'KSC'</a:t>
            </a:r>
          </a:p>
          <a:p>
            <a:pPr rtl="0" fontAlgn="base"/>
            <a:r>
              <a:rPr lang="en-US" sz="2300" dirty="0"/>
              <a:t>Task 3: Display the total payload mass carried by boosters launched by NASA (CRS)</a:t>
            </a:r>
          </a:p>
          <a:p>
            <a:pPr rtl="0" fontAlgn="base"/>
            <a:r>
              <a:rPr lang="en-US" sz="2300" dirty="0"/>
              <a:t>Task 4: Display average payload mass carried by booster version F9 v1.1</a:t>
            </a:r>
          </a:p>
          <a:p>
            <a:pPr rtl="0" fontAlgn="base"/>
            <a:r>
              <a:rPr lang="en-US" sz="2300" dirty="0"/>
              <a:t>Task 5: List the date where the first successful landing outcome in a drone ship was achieved.</a:t>
            </a:r>
          </a:p>
          <a:p>
            <a:pPr rtl="0" fontAlgn="base"/>
            <a:r>
              <a:rPr lang="en-US" sz="2300" dirty="0"/>
              <a:t>Task 6: List the names of the boosters which have success in ground pad and have payload mass greater than 4000 but less than 6000</a:t>
            </a:r>
          </a:p>
          <a:p>
            <a:pPr rtl="0" fontAlgn="base"/>
            <a:r>
              <a:rPr lang="en-US" sz="2300" dirty="0"/>
              <a:t>Task 7: List the total number of successful and failure mission outcomes</a:t>
            </a:r>
          </a:p>
          <a:p>
            <a:pPr rtl="0" fontAlgn="base"/>
            <a:r>
              <a:rPr lang="en-US" sz="2300" dirty="0"/>
              <a:t>Task 8: List the names of the booster_versions which have carried the maximum payload mass. Use a subquery</a:t>
            </a:r>
          </a:p>
          <a:p>
            <a:pPr rtl="0" fontAlgn="base"/>
            <a:r>
              <a:rPr lang="en-US" sz="2300" dirty="0"/>
              <a:t>Task 9: List the records which will display the month names, successful landing_outcomes in ground pad ,booster versions, launch_site for the months in year 2017</a:t>
            </a:r>
          </a:p>
          <a:p>
            <a:pPr rtl="0" fontAlgn="base"/>
            <a:r>
              <a:rPr lang="en-US" sz="2300" dirty="0"/>
              <a:t>Task 10: Rank the count of successful landing_outcomes between the date 2010-06-04 and 2017-03-20 in descending order.</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dirty="0"/>
          </a:p>
        </p:txBody>
      </p:sp>
    </p:spTree>
    <p:extLst>
      <p:ext uri="{BB962C8B-B14F-4D97-AF65-F5344CB8AC3E}">
        <p14:creationId xmlns:p14="http://schemas.microsoft.com/office/powerpoint/2010/main" val="3977937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Interactive Visual Analytics with Folium</a:t>
            </a:r>
          </a:p>
          <a:p>
            <a:pPr lvl="1" rtl="0" fontAlgn="base"/>
            <a:r>
              <a:rPr lang="en-US" sz="2300" dirty="0"/>
              <a:t>lab_jupyter_launch_site_location.ipynb</a:t>
            </a:r>
          </a:p>
          <a:p>
            <a:endParaRPr lang="en-US" dirty="0"/>
          </a:p>
          <a:p>
            <a:pPr rtl="0" fontAlgn="base"/>
            <a:r>
              <a:rPr lang="en-US" sz="2300" dirty="0"/>
              <a:t>Task 1: Mark all launch sites on a map.</a:t>
            </a:r>
          </a:p>
          <a:p>
            <a:pPr rtl="0" fontAlgn="base"/>
            <a:r>
              <a:rPr lang="en-US" sz="2300" dirty="0"/>
              <a:t>Task 2: Mark the success and failed launches for each site on the map.</a:t>
            </a:r>
          </a:p>
          <a:p>
            <a:pPr rtl="0" fontAlgn="base"/>
            <a:r>
              <a:rPr lang="en-US" sz="2300" dirty="0"/>
              <a:t>Task 3: Calculate the distances between a launch site to its proximities.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dirty="0"/>
          </a:p>
        </p:txBody>
      </p:sp>
    </p:spTree>
    <p:extLst>
      <p:ext uri="{BB962C8B-B14F-4D97-AF65-F5344CB8AC3E}">
        <p14:creationId xmlns:p14="http://schemas.microsoft.com/office/powerpoint/2010/main" val="850978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Build an Interactive Dashboard with Ploty Dash</a:t>
            </a:r>
          </a:p>
          <a:p>
            <a:pPr lvl="1" rtl="0" fontAlgn="base"/>
            <a:r>
              <a:rPr lang="en-US" sz="2300" dirty="0"/>
              <a:t>spacex_dash_app.py</a:t>
            </a:r>
          </a:p>
          <a:p>
            <a:endParaRPr lang="en-US" dirty="0"/>
          </a:p>
          <a:p>
            <a:pPr rtl="0" fontAlgn="base"/>
            <a:r>
              <a:rPr lang="en-US" sz="2300" dirty="0"/>
              <a:t>Task 1: Add a dropdown list to enable Launch Site selection.</a:t>
            </a:r>
          </a:p>
          <a:p>
            <a:pPr rtl="0" fontAlgn="base"/>
            <a:r>
              <a:rPr lang="en-US" sz="2300" dirty="0"/>
              <a:t>Task 2: Add a pie chart to show the total successful launches count for all sites.</a:t>
            </a:r>
          </a:p>
          <a:p>
            <a:pPr rtl="0" fontAlgn="base"/>
            <a:r>
              <a:rPr lang="en-US" sz="2300" dirty="0"/>
              <a:t>Task 3: Add a callback function for `site-dropdown` as input, `success-pie-chart` as output.</a:t>
            </a:r>
          </a:p>
          <a:p>
            <a:pPr rtl="0" fontAlgn="base"/>
            <a:r>
              <a:rPr lang="en-US" sz="2300" dirty="0"/>
              <a:t>Task 4: Add a callback function for `site-dropdown` and `payload-slider` as inputs, `success-payload-scatter-chart` as output.</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2586682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Machine Learning Prediction lab</a:t>
            </a:r>
          </a:p>
          <a:p>
            <a:pPr lvl="1" rtl="0" fontAlgn="base"/>
            <a:r>
              <a:rPr lang="en-US" sz="2300" dirty="0"/>
              <a:t>SpaceX_Machine Learning Prediction_Part_5.ipynb</a:t>
            </a:r>
          </a:p>
          <a:p>
            <a:endParaRPr lang="en-US" dirty="0"/>
          </a:p>
          <a:p>
            <a:pPr rtl="0" fontAlgn="base"/>
            <a:r>
              <a:rPr lang="en-US" sz="2300" dirty="0"/>
              <a:t>Task 1: Create a NumPy array from the column "Class" in "data&lt;", by applying the method to_numpy(), then assign it to the variable Y, make sure the output is a Pandas series (only one bracket df\['name of column']).</a:t>
            </a:r>
          </a:p>
          <a:p>
            <a:pPr rtl="0" fontAlgn="base"/>
            <a:r>
              <a:rPr lang="en-US" sz="2300" dirty="0"/>
              <a:t>Task 2: Standardize the data in "X" then reassign it to the variable "X" using the transform provided below.</a:t>
            </a:r>
          </a:p>
          <a:p>
            <a:pPr rtl="0" fontAlgn="base"/>
            <a:r>
              <a:rPr lang="en-US" sz="2300" dirty="0"/>
              <a:t>Task 3: Use the function train_test_split to split the data X and Y into training and test data. Set the parameter test_size to 0.2 and random_state to 2. The training data and test data should be assigned to the following labels. ("X_train, X_test, Y_train, Y_test")</a:t>
            </a:r>
          </a:p>
          <a:p>
            <a:pPr rtl="0" fontAlgn="base"/>
            <a:r>
              <a:rPr lang="en-US" sz="2300" dirty="0"/>
              <a:t>Task 4: Create a logistic regression object then create a GridSearchCV object "logreg_cv" with cv = 10. Fit the object to find the best parameters from the dictionary "parameters".</a:t>
            </a:r>
          </a:p>
          <a:p>
            <a:pPr rtl="0" fontAlgn="base"/>
            <a:r>
              <a:rPr lang="en-US" sz="2300" dirty="0"/>
              <a:t>Task 5: Calculate the accuracy on the test data using the method "score":</a:t>
            </a:r>
          </a:p>
          <a:p>
            <a:pPr rtl="0" fontAlgn="base"/>
            <a:r>
              <a:rPr lang="en-US" sz="2300" dirty="0"/>
              <a:t>Task 6: Create a support vector machine object then create a "GridSearchCV" object "svm_cv" with cv - 10. Fit the object to find the best parameters from the dictionary "parameters".</a:t>
            </a:r>
          </a:p>
          <a:p>
            <a:pPr rtl="0" fontAlgn="base"/>
            <a:r>
              <a:rPr lang="en-US" sz="2300" dirty="0"/>
              <a:t>Task 7: Calculate the accuracy on the test data using the method "score":</a:t>
            </a:r>
          </a:p>
          <a:p>
            <a:pPr rtl="0" fontAlgn="base"/>
            <a:r>
              <a:rPr lang="en-US" sz="2300" dirty="0"/>
              <a:t>Task 8: Create a decision tree classifier object then create a "GridSearchCV" object "tree_cv" with cv = 10. Fit the object to find the best parameters from the dictionary "parameters".</a:t>
            </a:r>
          </a:p>
          <a:p>
            <a:pPr rtl="0" fontAlgn="base"/>
            <a:r>
              <a:rPr lang="en-US" sz="2300" dirty="0"/>
              <a:t>Task 9: Calculate the accuracy of tree_cv on the test data using the method "score"</a:t>
            </a:r>
          </a:p>
          <a:p>
            <a:pPr rtl="0" fontAlgn="base"/>
            <a:r>
              <a:rPr lang="en-US" sz="2300" dirty="0"/>
              <a:t>Task 10: Create a k nearest neighbors object then create a "GridSearchCV" object "knn_cv" with cv = 10. Fit the object to find the best parameters from the dictionary "parameters".</a:t>
            </a:r>
          </a:p>
          <a:p>
            <a:pPr rtl="0" fontAlgn="base"/>
            <a:r>
              <a:rPr lang="en-US" sz="2300" dirty="0"/>
              <a:t>Task 11: Calculate the accuracy of tree_cv on the test data using the method "score":</a:t>
            </a:r>
          </a:p>
          <a:p>
            <a:pPr rtl="0" fontAlgn="base"/>
            <a:r>
              <a:rPr lang="en-US" sz="2300" dirty="0"/>
              <a:t>Task 12: Find the method performs best.</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2979459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a:t>
            </a:r>
            <a:br>
              <a:rPr lang="en-US" sz="1200" dirty="0">
                <a:solidFill>
                  <a:schemeClr val="tx1">
                    <a:lumMod val="75000"/>
                  </a:schemeClr>
                </a:solidFill>
                <a:latin typeface="Abadi" panose="020B0604020104020204" pitchFamily="34" charset="0"/>
              </a:rPr>
            </a:br>
            <a:r>
              <a:rPr lang="en-US" sz="1050" dirty="0">
                <a:solidFill>
                  <a:schemeClr val="tx1">
                    <a:lumMod val="75000"/>
                  </a:schemeClr>
                </a:solidFill>
                <a:latin typeface="Abadi" panose="020B0604020104020204" pitchFamily="34" charset="0"/>
              </a:rPr>
              <a:t>Section 2: </a:t>
            </a:r>
            <a:r>
              <a:rPr lang="en-US" sz="1200" dirty="0">
                <a:solidFill>
                  <a:schemeClr val="tx1">
                    <a:lumMod val="75000"/>
                  </a:schemeClr>
                </a:solidFill>
                <a:latin typeface="Abadi" panose="020B0604020104020204" pitchFamily="34" charset="0"/>
              </a:rPr>
              <a:t>Exploratory Data Analysis</a:t>
            </a:r>
          </a:p>
          <a:p>
            <a:r>
              <a:rPr lang="en-US" sz="1050" dirty="0">
                <a:solidFill>
                  <a:schemeClr val="tx1">
                    <a:lumMod val="75000"/>
                  </a:schemeClr>
                </a:solidFill>
                <a:latin typeface="Abadi" panose="020B0604020104020204" pitchFamily="34" charset="0"/>
              </a:rPr>
              <a:t>Section 3: </a:t>
            </a:r>
            <a:r>
              <a:rPr lang="en-US" sz="1200" dirty="0">
                <a:solidFill>
                  <a:schemeClr val="tx1">
                    <a:lumMod val="75000"/>
                  </a:schemeClr>
                </a:solidFill>
                <a:latin typeface="Abadi" panose="020B0604020104020204" pitchFamily="34" charset="0"/>
              </a:rPr>
              <a:t>Interactive Analytics</a:t>
            </a:r>
          </a:p>
          <a:p>
            <a:r>
              <a:rPr lang="en-US" sz="1050" dirty="0">
                <a:solidFill>
                  <a:schemeClr val="tx1">
                    <a:lumMod val="75000"/>
                  </a:schemeClr>
                </a:solidFill>
                <a:latin typeface="Abadi" panose="020B0604020104020204" pitchFamily="34" charset="0"/>
              </a:rPr>
              <a:t>Section 4: </a:t>
            </a:r>
            <a:r>
              <a:rPr lang="en-US" sz="1200" dirty="0">
                <a:solidFill>
                  <a:schemeClr val="tx1">
                    <a:lumMod val="75000"/>
                  </a:schemeClr>
                </a:solidFill>
                <a:latin typeface="Abadi" panose="020B0604020104020204" pitchFamily="34" charset="0"/>
              </a:rPr>
              <a:t>Predictive Analysis</a:t>
            </a:r>
            <a:endParaRPr lang="en-US" sz="1200" dirty="0">
              <a:solidFill>
                <a:schemeClr val="tx1">
                  <a:lumMod val="75000"/>
                </a:schemeClr>
              </a:solidFill>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Visualization*</a:t>
            </a:r>
          </a:p>
          <a:p>
            <a:pPr lvl="1" rtl="0" fontAlgn="base"/>
            <a:r>
              <a:rPr lang="en-US" sz="2300" dirty="0"/>
              <a:t>jupyter-labs-eda-dataviz.ipynb</a:t>
            </a:r>
          </a:p>
          <a:p>
            <a:pPr defTabSz="1774759">
              <a:defRPr/>
            </a:pPr>
            <a:r>
              <a:rPr lang="en-US" sz="2300" b="1" dirty="0"/>
              <a:t> Exploratory Data Analysis</a:t>
            </a:r>
          </a:p>
          <a:p>
            <a:pPr defTabSz="1774759">
              <a:defRPr/>
            </a:pPr>
            <a:r>
              <a:rPr lang="en-US" sz="2300" b="1" dirty="0"/>
              <a:t>Flight Number vs. Launch Site</a:t>
            </a:r>
          </a:p>
          <a:p>
            <a:pPr defTabSz="1774759">
              <a:defRPr/>
            </a:pPr>
            <a:r>
              <a:rPr lang="en-US" sz="2300" b="1" dirty="0"/>
              <a:t>Payload vs. Launch Site</a:t>
            </a:r>
          </a:p>
          <a:p>
            <a:pPr defTabSz="1774759">
              <a:defRPr/>
            </a:pPr>
            <a:r>
              <a:rPr lang="en-US" sz="2300" b="1" dirty="0"/>
              <a:t>Success Rate vs. Orbit Type</a:t>
            </a:r>
          </a:p>
          <a:p>
            <a:pPr defTabSz="1774759">
              <a:defRPr/>
            </a:pPr>
            <a:r>
              <a:rPr lang="en-US" sz="2300" b="1" dirty="0"/>
              <a:t>Flight Number vs. Orbit Type</a:t>
            </a:r>
          </a:p>
          <a:p>
            <a:pPr defTabSz="1774759">
              <a:defRPr/>
            </a:pPr>
            <a:r>
              <a:rPr lang="en-US" sz="2300" b="1" dirty="0"/>
              <a:t>Payload vs. Orbit Type</a:t>
            </a:r>
          </a:p>
          <a:p>
            <a:pPr defTabSz="1774759">
              <a:defRPr/>
            </a:pPr>
            <a:r>
              <a:rPr lang="en-US" sz="2300" b="1" dirty="0"/>
              <a:t>Launch Success Yearly Trend</a:t>
            </a:r>
          </a:p>
          <a:p>
            <a:pPr defTabSz="1774759">
              <a:defRPr/>
            </a:pPr>
            <a:endParaRPr lang="en-US" sz="2300" b="1" dirty="0"/>
          </a:p>
          <a:p>
            <a:pPr defTabSz="1774759">
              <a:defRPr/>
            </a:pPr>
            <a:endParaRPr lang="en-US" sz="2300" b="1" dirty="0"/>
          </a:p>
          <a:p>
            <a:pPr rtl="0" fontAlgn="base"/>
            <a:r>
              <a:rPr lang="en-US" sz="2300" dirty="0"/>
              <a:t>Task 1: Visualize the relationship between Flight Number and Launch Site</a:t>
            </a:r>
          </a:p>
          <a:p>
            <a:pPr defTabSz="1774759" fontAlgn="base">
              <a:defRPr/>
            </a:pPr>
            <a:r>
              <a:rPr lang="en-US" sz="2300" dirty="0"/>
              <a:t>	Explanation: CCAFS LC-40, has a success rate of 60 %, while  KSC LC-39A and VAFB SLC 4E has a success rate of 77%.</a:t>
            </a:r>
          </a:p>
          <a:p>
            <a:pPr defTabSz="1774759" fontAlgn="base">
              <a:defRPr/>
            </a:pPr>
            <a:endParaRPr lang="en-US" sz="2300" dirty="0"/>
          </a:p>
          <a:p>
            <a:pPr rtl="0" fontAlgn="base"/>
            <a:r>
              <a:rPr lang="en-US" sz="2300" dirty="0"/>
              <a:t>Task 2: Visualize the relationship between Payload and Launch Site</a:t>
            </a:r>
          </a:p>
          <a:p>
            <a:r>
              <a:rPr lang="en-US" sz="2300" dirty="0"/>
              <a:t>	Explanation: For The VAFB-SLC launchsite there are no rockets launched for heavypayload mass (greater than 10000).</a:t>
            </a:r>
          </a:p>
          <a:p>
            <a:br>
              <a:rPr lang="en-US" sz="2300" dirty="0"/>
            </a:br>
            <a:r>
              <a:rPr lang="en-US" sz="2300" dirty="0"/>
              <a:t>Task 3: Visualize the relationship between success rate of each orbit type</a:t>
            </a:r>
          </a:p>
          <a:p>
            <a:r>
              <a:rPr lang="en-US" sz="2300" dirty="0"/>
              <a:t>	Explanation: The plotted bar chart shows the ES-L1, GEO, HEO,  and SSO orbits have high success rates. </a:t>
            </a:r>
          </a:p>
          <a:p>
            <a:pPr rtl="0" fontAlgn="base"/>
            <a:endParaRPr lang="en-US" sz="2300" dirty="0"/>
          </a:p>
          <a:p>
            <a:pPr rtl="0" fontAlgn="base"/>
            <a:r>
              <a:rPr lang="en-US" sz="2300" dirty="0"/>
              <a:t>Task 4: Visualize the relationship between FlightNumber and Orbit type</a:t>
            </a:r>
          </a:p>
          <a:p>
            <a:r>
              <a:rPr lang="en-US" sz="2300" dirty="0"/>
              <a:t>	Explanation:  In the LEO orbit the Success is related to the number of flights; there is no relationship between flight number when in GTO orbit.</a:t>
            </a:r>
          </a:p>
          <a:p>
            <a:pPr rtl="0" fontAlgn="base"/>
            <a:endParaRPr lang="en-US" sz="2300" dirty="0"/>
          </a:p>
          <a:p>
            <a:pPr rtl="0" fontAlgn="base"/>
            <a:r>
              <a:rPr lang="en-US" sz="2300" dirty="0"/>
              <a:t>Task 5: Visualize the relationship between Payload and Orbit type</a:t>
            </a:r>
          </a:p>
          <a:p>
            <a:r>
              <a:rPr lang="en-US" sz="2300" dirty="0"/>
              <a:t>	Explanation:  With heavy payloads the successful landing are higher for Polar, LEO and ISS.</a:t>
            </a:r>
          </a:p>
          <a:p>
            <a:br>
              <a:rPr lang="en-US" sz="2300" dirty="0"/>
            </a:br>
            <a:r>
              <a:rPr lang="en-US" sz="2300" dirty="0"/>
              <a:t>Task 6: Visualize the launch success yearly trend</a:t>
            </a:r>
          </a:p>
          <a:p>
            <a:r>
              <a:rPr lang="en-US" sz="2300" dirty="0"/>
              <a:t>	Explanation:  The success rate since 2013 kept increasing, until 2020</a:t>
            </a:r>
          </a:p>
          <a:p>
            <a:br>
              <a:rPr lang="en-US" sz="2300" dirty="0"/>
            </a:br>
            <a:endParaRPr lang="en-US" sz="2300" dirty="0"/>
          </a:p>
          <a:p>
            <a:pPr rtl="0" fontAlgn="base"/>
            <a:endParaRPr lang="en-US" sz="2300" dirty="0"/>
          </a:p>
          <a:p>
            <a:endParaRPr lang="en-US" dirty="0"/>
          </a:p>
          <a:p>
            <a:pPr rtl="0" fontAlgn="base"/>
            <a:r>
              <a:rPr lang="en-US" sz="2300" b="1" dirty="0"/>
              <a:t>EDA with SQL</a:t>
            </a:r>
          </a:p>
          <a:p>
            <a:pPr lvl="1" rtl="0" fontAlgn="base"/>
            <a:r>
              <a:rPr lang="en-US" sz="2300" dirty="0"/>
              <a:t>jupyter-labs-eda-sql-edx.ipynb</a:t>
            </a:r>
          </a:p>
          <a:p>
            <a:pPr rtl="0" fontAlgn="base"/>
            <a:br>
              <a:rPr lang="en-US" b="0" dirty="0">
                <a:effectLst/>
              </a:rPr>
            </a:br>
            <a:r>
              <a:rPr lang="en-US" sz="2300" dirty="0"/>
              <a:t>Task 1: Display the names of the unique launch sites in the space mission</a:t>
            </a:r>
          </a:p>
          <a:p>
            <a:pPr rtl="0" fontAlgn="base"/>
            <a:r>
              <a:rPr lang="en-US" sz="2300" dirty="0"/>
              <a:t>Task 2: Display 5 records where launch sites begin with the string 'KSC'</a:t>
            </a:r>
          </a:p>
          <a:p>
            <a:pPr rtl="0" fontAlgn="base"/>
            <a:r>
              <a:rPr lang="en-US" sz="2300" dirty="0"/>
              <a:t>Task 3: Display the total payload mass carried by boosters launched by NASA (CRS)</a:t>
            </a:r>
          </a:p>
          <a:p>
            <a:pPr rtl="0" fontAlgn="base"/>
            <a:r>
              <a:rPr lang="en-US" sz="2300" dirty="0"/>
              <a:t>Task 4: Display average payload mass carried by booster version F9 v1.1</a:t>
            </a:r>
          </a:p>
          <a:p>
            <a:pPr rtl="0" fontAlgn="base"/>
            <a:r>
              <a:rPr lang="en-US" sz="2300" dirty="0"/>
              <a:t>Task 5: List the date where the first successful landing outcome in a drone ship was achieved.</a:t>
            </a:r>
          </a:p>
          <a:p>
            <a:pPr rtl="0" fontAlgn="base"/>
            <a:r>
              <a:rPr lang="en-US" sz="2300" dirty="0"/>
              <a:t>Task 6: List the names of the boosters which have success in ground pad and have payload mass greater than 4000 but less than 6000</a:t>
            </a:r>
          </a:p>
          <a:p>
            <a:pPr rtl="0" fontAlgn="base"/>
            <a:r>
              <a:rPr lang="en-US" sz="2300" dirty="0"/>
              <a:t>Task 7: List the total number of successful and failure mission outcomes</a:t>
            </a:r>
          </a:p>
          <a:p>
            <a:pPr rtl="0" fontAlgn="base"/>
            <a:r>
              <a:rPr lang="en-US" sz="2300" dirty="0"/>
              <a:t>Task 8: List the names of the booster_versions which have carried the maximum payload mass. Use a subquery</a:t>
            </a:r>
          </a:p>
          <a:p>
            <a:pPr rtl="0" fontAlgn="base"/>
            <a:r>
              <a:rPr lang="en-US" sz="2300" dirty="0"/>
              <a:t>Task 9: List the records which will display the month names, successful landing_outcomes in ground pad ,booster versions, launch_site for the months in year 2017</a:t>
            </a:r>
          </a:p>
          <a:p>
            <a:pPr rtl="0" fontAlgn="base"/>
            <a:r>
              <a:rPr lang="en-US" sz="2300" dirty="0"/>
              <a:t>Task 10: Rank the count of successful landing_outcomes between the date 2010-06-04 and 2017-03-20 in descending order.</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dirty="0"/>
          </a:p>
        </p:txBody>
      </p:sp>
    </p:spTree>
    <p:extLst>
      <p:ext uri="{BB962C8B-B14F-4D97-AF65-F5344CB8AC3E}">
        <p14:creationId xmlns:p14="http://schemas.microsoft.com/office/powerpoint/2010/main" val="2532038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Visualization*</a:t>
            </a:r>
          </a:p>
          <a:p>
            <a:pPr lvl="1" rtl="0" fontAlgn="base"/>
            <a:r>
              <a:rPr lang="en-US" sz="2300" dirty="0"/>
              <a:t>jupyter-labs-eda-dataviz.ipynb</a:t>
            </a:r>
          </a:p>
          <a:p>
            <a:pPr defTabSz="1774759">
              <a:defRPr/>
            </a:pPr>
            <a:r>
              <a:rPr lang="en-US" sz="2300" b="1" dirty="0"/>
              <a:t> </a:t>
            </a:r>
          </a:p>
          <a:p>
            <a:pPr rtl="0" fontAlgn="base"/>
            <a:r>
              <a:rPr lang="en-US" sz="2300" dirty="0"/>
              <a:t>Task 1: Visualize the relationship between Flight Number and Launch Site</a:t>
            </a:r>
          </a:p>
          <a:p>
            <a:pPr defTabSz="1774759" fontAlgn="base">
              <a:defRPr/>
            </a:pPr>
            <a:r>
              <a:rPr lang="en-US" sz="2300" dirty="0"/>
              <a:t>	Explanation: CCAFS LC-40, has a success rate of 60 %, while  KSC LC-39A and VAFB SLC 4E has a success rate of 77%.</a:t>
            </a:r>
          </a:p>
          <a:p>
            <a:endParaRPr lang="en-US" sz="2300" dirty="0"/>
          </a:p>
          <a:p>
            <a:r>
              <a:rPr lang="en-US" sz="2300" dirty="0"/>
              <a:t>Launch Site Vs Flight Number (Jittered Strip Plot)</a:t>
            </a:r>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dirty="0"/>
          </a:p>
        </p:txBody>
      </p:sp>
    </p:spTree>
    <p:extLst>
      <p:ext uri="{BB962C8B-B14F-4D97-AF65-F5344CB8AC3E}">
        <p14:creationId xmlns:p14="http://schemas.microsoft.com/office/powerpoint/2010/main" val="1799277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Visualization*</a:t>
            </a:r>
          </a:p>
          <a:p>
            <a:pPr lvl="1" rtl="0" fontAlgn="base"/>
            <a:r>
              <a:rPr lang="en-US" sz="2300" dirty="0"/>
              <a:t>jupyter-labs-eda-dataviz.ipynb</a:t>
            </a:r>
          </a:p>
          <a:p>
            <a:pPr defTabSz="1774759">
              <a:defRPr/>
            </a:pPr>
            <a:r>
              <a:rPr lang="en-US" sz="2300" b="1" dirty="0"/>
              <a:t> </a:t>
            </a:r>
          </a:p>
          <a:p>
            <a:pPr rtl="0" fontAlgn="base"/>
            <a:r>
              <a:rPr lang="en-US" sz="2300" dirty="0"/>
              <a:t>Task 2: Visualize the relationship between Payload and Launch Site</a:t>
            </a:r>
          </a:p>
          <a:p>
            <a:r>
              <a:rPr lang="en-US" sz="2300" dirty="0"/>
              <a:t>	Explanation: For The VAFB-SLC launchsite there are no rockets launched for heavypayload mass(greater than 10000).</a:t>
            </a:r>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dirty="0"/>
          </a:p>
        </p:txBody>
      </p:sp>
    </p:spTree>
    <p:extLst>
      <p:ext uri="{BB962C8B-B14F-4D97-AF65-F5344CB8AC3E}">
        <p14:creationId xmlns:p14="http://schemas.microsoft.com/office/powerpoint/2010/main" val="94373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a:t>
            </a:r>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377251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Visualization*</a:t>
            </a:r>
          </a:p>
          <a:p>
            <a:pPr lvl="1" rtl="0" fontAlgn="base"/>
            <a:r>
              <a:rPr lang="en-US" sz="2300" dirty="0"/>
              <a:t>jupyter-labs-eda-dataviz.ipynb</a:t>
            </a:r>
          </a:p>
          <a:p>
            <a:pPr defTabSz="1774759">
              <a:defRPr/>
            </a:pPr>
            <a:r>
              <a:rPr lang="en-US" sz="2300" b="1" dirty="0"/>
              <a:t> </a:t>
            </a:r>
          </a:p>
          <a:p>
            <a:r>
              <a:rPr lang="en-US" sz="2300" dirty="0"/>
              <a:t>Task 3: Visualize the relationship between success rate of each orbit type</a:t>
            </a:r>
          </a:p>
          <a:p>
            <a:r>
              <a:rPr lang="en-US" sz="2300" dirty="0"/>
              <a:t>	Explanation: The plotted bar chart shows the ES-L1, GEO, HEO,  and SSO orbits have high success rates. </a:t>
            </a:r>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dirty="0"/>
          </a:p>
        </p:txBody>
      </p:sp>
    </p:spTree>
    <p:extLst>
      <p:ext uri="{BB962C8B-B14F-4D97-AF65-F5344CB8AC3E}">
        <p14:creationId xmlns:p14="http://schemas.microsoft.com/office/powerpoint/2010/main" val="1169184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Visualization*</a:t>
            </a:r>
          </a:p>
          <a:p>
            <a:pPr lvl="1" rtl="0" fontAlgn="base"/>
            <a:r>
              <a:rPr lang="en-US" sz="2300" dirty="0"/>
              <a:t>jupyter-labs-eda-dataviz.ipynb</a:t>
            </a:r>
          </a:p>
          <a:p>
            <a:pPr defTabSz="1774759">
              <a:defRPr/>
            </a:pPr>
            <a:r>
              <a:rPr lang="en-US" sz="2300" b="1" dirty="0"/>
              <a:t> </a:t>
            </a:r>
          </a:p>
          <a:p>
            <a:pPr rtl="0" fontAlgn="base"/>
            <a:endParaRPr lang="en-US" sz="2300" dirty="0"/>
          </a:p>
          <a:p>
            <a:pPr rtl="0" fontAlgn="base"/>
            <a:r>
              <a:rPr lang="en-US" sz="2300" dirty="0"/>
              <a:t>Task 4: Visualize the relationship between FlightNumber and Orbit type</a:t>
            </a:r>
          </a:p>
          <a:p>
            <a:r>
              <a:rPr lang="en-US" sz="2300" dirty="0"/>
              <a:t>	Explanation:  In the LEO orbit the Success is related to the number of flights; there is no relationship between flight number when in GTO orbit.</a:t>
            </a:r>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dirty="0"/>
          </a:p>
        </p:txBody>
      </p:sp>
    </p:spTree>
    <p:extLst>
      <p:ext uri="{BB962C8B-B14F-4D97-AF65-F5344CB8AC3E}">
        <p14:creationId xmlns:p14="http://schemas.microsoft.com/office/powerpoint/2010/main" val="2284765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Visualization*</a:t>
            </a:r>
          </a:p>
          <a:p>
            <a:pPr lvl="1" rtl="0" fontAlgn="base"/>
            <a:r>
              <a:rPr lang="en-US" sz="2300" dirty="0"/>
              <a:t>jupyter-labs-eda-dataviz.ipynb</a:t>
            </a:r>
          </a:p>
          <a:p>
            <a:pPr rtl="0" fontAlgn="base"/>
            <a:endParaRPr lang="en-US" sz="2300" dirty="0"/>
          </a:p>
          <a:p>
            <a:pPr rtl="0" fontAlgn="base"/>
            <a:r>
              <a:rPr lang="en-US" sz="2300" dirty="0"/>
              <a:t>Task 5: Visualize the relationship between Payload and Orbit type</a:t>
            </a:r>
          </a:p>
          <a:p>
            <a:r>
              <a:rPr lang="en-US" sz="2300" dirty="0"/>
              <a:t>	Explanation:  With heavy payloads the successful landing are higher for Polar, LEO and ISS.</a:t>
            </a:r>
          </a:p>
          <a:p>
            <a:br>
              <a:rPr lang="en-US" sz="2300" dirty="0"/>
            </a:br>
            <a:endParaRPr lang="en-US" sz="2300"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dirty="0"/>
          </a:p>
        </p:txBody>
      </p:sp>
    </p:spTree>
    <p:extLst>
      <p:ext uri="{BB962C8B-B14F-4D97-AF65-F5344CB8AC3E}">
        <p14:creationId xmlns:p14="http://schemas.microsoft.com/office/powerpoint/2010/main" val="1598048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Visualization*</a:t>
            </a:r>
          </a:p>
          <a:p>
            <a:pPr lvl="1" rtl="0" fontAlgn="base"/>
            <a:r>
              <a:rPr lang="en-US" sz="2300" dirty="0"/>
              <a:t>jupyter-labs-eda-dataviz.ipynb</a:t>
            </a:r>
          </a:p>
          <a:p>
            <a:pPr defTabSz="1774759">
              <a:defRPr/>
            </a:pPr>
            <a:r>
              <a:rPr lang="en-US" sz="2300" b="1" dirty="0"/>
              <a:t> </a:t>
            </a:r>
          </a:p>
          <a:p>
            <a:r>
              <a:rPr lang="en-US" sz="2300" dirty="0"/>
              <a:t>Task 6: Visualize the launch success yearly trend</a:t>
            </a:r>
          </a:p>
          <a:p>
            <a:r>
              <a:rPr lang="en-US" sz="2300" dirty="0"/>
              <a:t>	Explanation:  The success rate since 2013 kept increasing, until 2020</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dirty="0"/>
          </a:p>
        </p:txBody>
      </p:sp>
    </p:spTree>
    <p:extLst>
      <p:ext uri="{BB962C8B-B14F-4D97-AF65-F5344CB8AC3E}">
        <p14:creationId xmlns:p14="http://schemas.microsoft.com/office/powerpoint/2010/main" val="2692362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SQL*</a:t>
            </a:r>
          </a:p>
          <a:p>
            <a:pPr lvl="1" rtl="0" fontAlgn="base"/>
            <a:r>
              <a:rPr lang="en-US" sz="2300" dirty="0"/>
              <a:t>jupyter-labs-eda-sql-edx.ipynb</a:t>
            </a:r>
          </a:p>
          <a:p>
            <a:pPr rtl="0" fontAlgn="base"/>
            <a:br>
              <a:rPr lang="en-US" b="0" dirty="0">
                <a:effectLst/>
              </a:rPr>
            </a:br>
            <a:r>
              <a:rPr lang="en-US" sz="2300" dirty="0"/>
              <a:t>Task 1: Display the names of the unique launch sites in the space mission</a:t>
            </a:r>
          </a:p>
          <a:p>
            <a:pPr rtl="0" fontAlgn="base"/>
            <a:endParaRPr lang="en-US" sz="2300" b="1" dirty="0"/>
          </a:p>
          <a:p>
            <a:pPr rtl="0" fontAlgn="base"/>
            <a:r>
              <a:rPr lang="en-US" sz="2300" b="1" dirty="0"/>
              <a:t>SELECT DISTINCT Launch_Site</a:t>
            </a:r>
          </a:p>
          <a:p>
            <a:pPr rtl="0" fontAlgn="base"/>
            <a:r>
              <a:rPr lang="en-US" sz="2300" b="1" dirty="0"/>
              <a:t>FROM "SPACEXTBL“;</a:t>
            </a:r>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dirty="0"/>
          </a:p>
        </p:txBody>
      </p:sp>
    </p:spTree>
    <p:extLst>
      <p:ext uri="{BB962C8B-B14F-4D97-AF65-F5344CB8AC3E}">
        <p14:creationId xmlns:p14="http://schemas.microsoft.com/office/powerpoint/2010/main" val="4221478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SQL*</a:t>
            </a:r>
          </a:p>
          <a:p>
            <a:pPr lvl="1" rtl="0" fontAlgn="base"/>
            <a:r>
              <a:rPr lang="en-US" sz="2300" dirty="0"/>
              <a:t>jupyter-labs-eda-sql-edx.ipynb</a:t>
            </a:r>
          </a:p>
          <a:p>
            <a:pPr rtl="0" fontAlgn="base"/>
            <a:br>
              <a:rPr lang="en-US" b="0" dirty="0">
                <a:effectLst/>
              </a:rPr>
            </a:br>
            <a:r>
              <a:rPr lang="en-US" sz="2300" dirty="0"/>
              <a:t>Task 2: Display 5 records where launch sites begin with the string 'KSC’</a:t>
            </a:r>
          </a:p>
          <a:p>
            <a:pPr rtl="0" fontAlgn="base"/>
            <a:r>
              <a:rPr lang="en-US" dirty="0"/>
              <a:t>SELECT </a:t>
            </a:r>
            <a:r>
              <a:rPr lang="en-US" dirty="0" err="1"/>
              <a:t>Launch_Site</a:t>
            </a:r>
            <a:endParaRPr lang="en-US" dirty="0"/>
          </a:p>
          <a:p>
            <a:pPr rtl="0" fontAlgn="base"/>
            <a:r>
              <a:rPr lang="en-US" dirty="0"/>
              <a:t>From “SPACEXTBL”</a:t>
            </a:r>
          </a:p>
          <a:p>
            <a:pPr rtl="0" fontAlgn="base"/>
            <a:r>
              <a:rPr lang="en-US" dirty="0"/>
              <a:t>Where </a:t>
            </a:r>
            <a:r>
              <a:rPr lang="en-US" dirty="0" err="1"/>
              <a:t>Launch_Site</a:t>
            </a:r>
            <a:r>
              <a:rPr lang="en-US" dirty="0"/>
              <a:t> LIKE ‘KSC%’</a:t>
            </a:r>
            <a:br>
              <a:rPr lang="en-US" dirty="0"/>
            </a:br>
            <a:r>
              <a:rPr lang="en-US" dirty="0"/>
              <a:t>LIMIT 5;</a:t>
            </a:r>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dirty="0"/>
          </a:p>
        </p:txBody>
      </p:sp>
    </p:spTree>
    <p:extLst>
      <p:ext uri="{BB962C8B-B14F-4D97-AF65-F5344CB8AC3E}">
        <p14:creationId xmlns:p14="http://schemas.microsoft.com/office/powerpoint/2010/main" val="1430468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SQL*</a:t>
            </a:r>
          </a:p>
          <a:p>
            <a:pPr lvl="1" rtl="0" fontAlgn="base"/>
            <a:r>
              <a:rPr lang="en-US" sz="2300" dirty="0"/>
              <a:t>jupyter-labs-eda-sql-edx.ipynb</a:t>
            </a:r>
          </a:p>
          <a:p>
            <a:pPr rtl="0" fontAlgn="base"/>
            <a:br>
              <a:rPr lang="en-US" b="0" dirty="0">
                <a:effectLst/>
              </a:rPr>
            </a:br>
            <a:r>
              <a:rPr lang="en-US" sz="2300" dirty="0"/>
              <a:t>Task 3: Display the total payload mass carried by boosters launched by NASA (CRS)</a:t>
            </a:r>
          </a:p>
          <a:p>
            <a:pPr rtl="0" fontAlgn="base"/>
            <a:endParaRPr lang="en-US" sz="2300" b="1" dirty="0"/>
          </a:p>
          <a:p>
            <a:pPr rtl="0" fontAlgn="base"/>
            <a:r>
              <a:rPr lang="en-US" sz="2300" b="0" dirty="0"/>
              <a:t>SELECT SUM(PAYLOAD_MASS__KG_)</a:t>
            </a:r>
          </a:p>
          <a:p>
            <a:pPr rtl="0" fontAlgn="base"/>
            <a:r>
              <a:rPr lang="en-US" sz="2300" b="0" dirty="0"/>
              <a:t>FROM "SPACEXTBL"</a:t>
            </a:r>
          </a:p>
          <a:p>
            <a:pPr rtl="0" fontAlgn="base"/>
            <a:r>
              <a:rPr lang="en-US" sz="2300" b="0" dirty="0"/>
              <a:t>WHERE Customer = 'NASA (CRS)’;</a:t>
            </a:r>
          </a:p>
          <a:p>
            <a:pPr rtl="0" fontAlgn="base"/>
            <a:endParaRPr lang="en-US" sz="2300" b="1"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dirty="0"/>
          </a:p>
        </p:txBody>
      </p:sp>
    </p:spTree>
    <p:extLst>
      <p:ext uri="{BB962C8B-B14F-4D97-AF65-F5344CB8AC3E}">
        <p14:creationId xmlns:p14="http://schemas.microsoft.com/office/powerpoint/2010/main" val="2809576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SQL*</a:t>
            </a:r>
          </a:p>
          <a:p>
            <a:pPr lvl="1" rtl="0" fontAlgn="base"/>
            <a:r>
              <a:rPr lang="en-US" sz="2300" dirty="0"/>
              <a:t>jupyter-labs-eda-sql-edx.ipynb</a:t>
            </a:r>
          </a:p>
          <a:p>
            <a:pPr rtl="0" fontAlgn="base"/>
            <a:br>
              <a:rPr lang="en-US" b="0" dirty="0">
                <a:effectLst/>
              </a:rPr>
            </a:br>
            <a:r>
              <a:rPr lang="en-US" sz="2300" dirty="0"/>
              <a:t>Task 4: Display average payload mass carried by booster version F9 v1.1</a:t>
            </a:r>
          </a:p>
          <a:p>
            <a:endParaRPr lang="en-US" dirty="0"/>
          </a:p>
          <a:p>
            <a:pPr rtl="0" fontAlgn="base"/>
            <a:r>
              <a:rPr lang="en-US" sz="2300" b="0" dirty="0"/>
              <a:t>SELECT AVG(PAYLOAD_MASS__KG_)</a:t>
            </a:r>
          </a:p>
          <a:p>
            <a:pPr rtl="0" fontAlgn="base"/>
            <a:r>
              <a:rPr lang="en-US" sz="2300" b="0" dirty="0"/>
              <a:t>FROM "SPACEXTBL"</a:t>
            </a:r>
          </a:p>
          <a:p>
            <a:pPr rtl="0" fontAlgn="base"/>
            <a:r>
              <a:rPr lang="en-US" sz="2300" b="0" dirty="0"/>
              <a:t>WHERE Booster_Version = 'F9 v1.1%’;</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dirty="0"/>
          </a:p>
        </p:txBody>
      </p:sp>
    </p:spTree>
    <p:extLst>
      <p:ext uri="{BB962C8B-B14F-4D97-AF65-F5344CB8AC3E}">
        <p14:creationId xmlns:p14="http://schemas.microsoft.com/office/powerpoint/2010/main" val="1171652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SQL*</a:t>
            </a:r>
          </a:p>
          <a:p>
            <a:pPr lvl="1" rtl="0" fontAlgn="base"/>
            <a:r>
              <a:rPr lang="en-US" sz="2300" dirty="0"/>
              <a:t>jupyter-labs-eda-sql-edx.ipynb</a:t>
            </a:r>
          </a:p>
          <a:p>
            <a:pPr rtl="0" fontAlgn="base"/>
            <a:br>
              <a:rPr lang="en-US" b="0" dirty="0">
                <a:effectLst/>
              </a:rPr>
            </a:br>
            <a:r>
              <a:rPr lang="en-US" sz="2300" b="0" dirty="0"/>
              <a:t>Task 5: List the date where the first successful landing outcome in a drone ship was achieved.</a:t>
            </a:r>
          </a:p>
          <a:p>
            <a:pPr rtl="0" fontAlgn="base"/>
            <a:endParaRPr lang="en-US" sz="2300" b="0" dirty="0"/>
          </a:p>
          <a:p>
            <a:pPr rtl="0" fontAlgn="base"/>
            <a:r>
              <a:rPr lang="en-US" sz="2300" b="0" dirty="0"/>
              <a:t>SELECT MIN(TO_DATE("date", 'DD/MM/YYYY'))</a:t>
            </a:r>
          </a:p>
          <a:p>
            <a:pPr rtl="0" fontAlgn="base"/>
            <a:r>
              <a:rPr lang="en-US" sz="2300" b="0" dirty="0"/>
              <a:t>FROM "SPACEXTBL"</a:t>
            </a:r>
          </a:p>
          <a:p>
            <a:pPr rtl="0" fontAlgn="base"/>
            <a:r>
              <a:rPr lang="en-US" sz="2300" b="0" dirty="0"/>
              <a:t>WHERE Mission_Outcome = 'Success';</a:t>
            </a:r>
          </a:p>
          <a:p>
            <a:pPr defTabSz="1774759">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dirty="0"/>
          </a:p>
        </p:txBody>
      </p:sp>
    </p:spTree>
    <p:extLst>
      <p:ext uri="{BB962C8B-B14F-4D97-AF65-F5344CB8AC3E}">
        <p14:creationId xmlns:p14="http://schemas.microsoft.com/office/powerpoint/2010/main" val="823439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SQL*</a:t>
            </a:r>
          </a:p>
          <a:p>
            <a:pPr lvl="1" rtl="0" fontAlgn="base"/>
            <a:r>
              <a:rPr lang="en-US" sz="2300" dirty="0"/>
              <a:t>jupyter-labs-eda-sql-edx.ipynb</a:t>
            </a:r>
          </a:p>
          <a:p>
            <a:pPr rtl="0" fontAlgn="base"/>
            <a:br>
              <a:rPr lang="en-US" b="0" dirty="0">
                <a:effectLst/>
              </a:rPr>
            </a:br>
            <a:r>
              <a:rPr lang="en-US" sz="2300" b="0" dirty="0"/>
              <a:t>Task 6: List the names of the boosters which have success in ground pad and have payload mass greater than 4000 but less than 6000</a:t>
            </a:r>
          </a:p>
          <a:p>
            <a:endParaRPr lang="en-US" b="0" dirty="0"/>
          </a:p>
          <a:p>
            <a:pPr rtl="0" fontAlgn="base"/>
            <a:r>
              <a:rPr lang="en-US" sz="2300" b="0" dirty="0"/>
              <a:t>SELECT DISTINCT Booster_Version</a:t>
            </a:r>
          </a:p>
          <a:p>
            <a:pPr rtl="0" fontAlgn="base"/>
            <a:r>
              <a:rPr lang="en-US" sz="2300" b="0" dirty="0"/>
              <a:t>FROM "SPACEXTBL"</a:t>
            </a:r>
          </a:p>
          <a:p>
            <a:pPr rtl="0" fontAlgn="base"/>
            <a:r>
              <a:rPr lang="en-US" sz="2300" b="0" dirty="0"/>
              <a:t>WHERE "Landing_Outcome" LIKE '%ground pad%'</a:t>
            </a:r>
          </a:p>
          <a:p>
            <a:pPr rtl="0" fontAlgn="base"/>
            <a:r>
              <a:rPr lang="en-US" sz="2300" b="0" dirty="0"/>
              <a:t>AND "payload_mass__kg_" BETWEEN 4000 AND 6000;</a:t>
            </a:r>
          </a:p>
          <a:p>
            <a:pPr defTabSz="1774759">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dirty="0"/>
          </a:p>
        </p:txBody>
      </p:sp>
    </p:spTree>
    <p:extLst>
      <p:ext uri="{BB962C8B-B14F-4D97-AF65-F5344CB8AC3E}">
        <p14:creationId xmlns:p14="http://schemas.microsoft.com/office/powerpoint/2010/main" val="393348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B49CB"/>
                </a:solidFill>
                <a:latin typeface="Abadi"/>
              </a:rPr>
              <a:t>Executive Summary*</a:t>
            </a:r>
            <a:endParaRPr lang="en-US" dirty="0">
              <a:solidFill>
                <a:srgbClr val="0B49CB"/>
              </a:solidFill>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122910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SQL*</a:t>
            </a:r>
          </a:p>
          <a:p>
            <a:pPr lvl="1" rtl="0" fontAlgn="base"/>
            <a:r>
              <a:rPr lang="en-US" sz="2300" dirty="0"/>
              <a:t>jupyter-labs-eda-sql-edx.ipynb</a:t>
            </a:r>
          </a:p>
          <a:p>
            <a:pPr rtl="0" fontAlgn="base"/>
            <a:br>
              <a:rPr lang="en-US" b="0" dirty="0">
                <a:effectLst/>
              </a:rPr>
            </a:br>
            <a:r>
              <a:rPr lang="en-US" sz="2300" b="0" dirty="0"/>
              <a:t>Task 7: List the total number of successful and failure mission outcomes</a:t>
            </a:r>
          </a:p>
          <a:p>
            <a:pPr rtl="0" fontAlgn="base"/>
            <a:endParaRPr lang="en-US" sz="2300" b="0" dirty="0"/>
          </a:p>
          <a:p>
            <a:pPr rtl="0" fontAlgn="base"/>
            <a:r>
              <a:rPr lang="en-US" sz="2300" b="0" dirty="0"/>
              <a:t>SELECT COUNT("mission_outcome")</a:t>
            </a:r>
          </a:p>
          <a:p>
            <a:pPr rtl="0" fontAlgn="base"/>
            <a:r>
              <a:rPr lang="en-US" sz="2300" b="0" dirty="0"/>
              <a:t>FROM "SPACEXTBL"</a:t>
            </a:r>
          </a:p>
          <a:p>
            <a:pPr rtl="0" fontAlgn="base"/>
            <a:r>
              <a:rPr lang="en-US" sz="2300" b="0" dirty="0"/>
              <a:t>WHERE "mission_outcome" LIKE 'Success';</a:t>
            </a:r>
          </a:p>
          <a:p>
            <a:pPr rtl="0" fontAlgn="base"/>
            <a:endParaRPr lang="en-US" sz="2300" b="1" dirty="0"/>
          </a:p>
          <a:p>
            <a:pPr rtl="0" fontAlgn="base"/>
            <a:r>
              <a:rPr lang="en-US" sz="2300" b="1" dirty="0"/>
              <a:t>SELECT COUNT("mission_outcome")</a:t>
            </a:r>
          </a:p>
          <a:p>
            <a:pPr rtl="0" fontAlgn="base"/>
            <a:r>
              <a:rPr lang="en-US" sz="2300" b="1" dirty="0"/>
              <a:t>FROM "SPACEXTBL"</a:t>
            </a:r>
          </a:p>
          <a:p>
            <a:pPr rtl="0" fontAlgn="base"/>
            <a:r>
              <a:rPr lang="en-US" sz="2300" b="1" dirty="0"/>
              <a:t>WHERE "mission_outcome" NOT LIKE 'Success';</a:t>
            </a:r>
          </a:p>
          <a:p>
            <a:pPr defTabSz="1774759">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dirty="0"/>
          </a:p>
        </p:txBody>
      </p:sp>
    </p:spTree>
    <p:extLst>
      <p:ext uri="{BB962C8B-B14F-4D97-AF65-F5344CB8AC3E}">
        <p14:creationId xmlns:p14="http://schemas.microsoft.com/office/powerpoint/2010/main" val="735817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SQL*</a:t>
            </a:r>
          </a:p>
          <a:p>
            <a:pPr lvl="1" rtl="0" fontAlgn="base"/>
            <a:r>
              <a:rPr lang="en-US" sz="2300" dirty="0"/>
              <a:t>jupyter-labs-eda-sql-edx.ipynb</a:t>
            </a:r>
          </a:p>
          <a:p>
            <a:pPr rtl="0" fontAlgn="base"/>
            <a:br>
              <a:rPr lang="en-US" b="0" dirty="0">
                <a:effectLst/>
              </a:rPr>
            </a:br>
            <a:r>
              <a:rPr lang="en-US" sz="2300" b="0" dirty="0"/>
              <a:t>Task 8: List the names of the booster_versions which have carried the maximum payload mass. Use a subquery</a:t>
            </a:r>
          </a:p>
          <a:p>
            <a:pPr rtl="0" fontAlgn="base"/>
            <a:endParaRPr lang="en-US" sz="2300" b="0" dirty="0"/>
          </a:p>
          <a:p>
            <a:pPr rtl="0" fontAlgn="base"/>
            <a:r>
              <a:rPr lang="en-US" sz="2300" b="0" dirty="0"/>
              <a:t>SELECT DISTINCT </a:t>
            </a:r>
            <a:r>
              <a:rPr lang="en-US" sz="2300" b="0" dirty="0" err="1"/>
              <a:t>Booster_Version</a:t>
            </a:r>
            <a:endParaRPr lang="en-US" sz="2300" b="0" dirty="0"/>
          </a:p>
          <a:p>
            <a:pPr rtl="0" fontAlgn="base"/>
            <a:r>
              <a:rPr lang="en-US" sz="2300" b="0" dirty="0"/>
              <a:t>FROM "SPACEXTBL"</a:t>
            </a:r>
          </a:p>
          <a:p>
            <a:pPr rtl="0" fontAlgn="base"/>
            <a:r>
              <a:rPr lang="en-US" sz="2300" b="0" dirty="0"/>
              <a:t>WHERE "</a:t>
            </a:r>
            <a:r>
              <a:rPr lang="en-US" sz="2300" b="0" dirty="0" err="1"/>
              <a:t>payload_mass__kg</a:t>
            </a:r>
            <a:r>
              <a:rPr lang="en-US" sz="2300" b="0" dirty="0"/>
              <a:t>_" = (</a:t>
            </a:r>
          </a:p>
          <a:p>
            <a:pPr rtl="0" fontAlgn="base"/>
            <a:r>
              <a:rPr lang="en-US" sz="2300" b="0" dirty="0"/>
              <a:t>    SELECT MAX(</a:t>
            </a:r>
            <a:r>
              <a:rPr lang="en-US" sz="2300" b="0" dirty="0" err="1"/>
              <a:t>payload_mass__kg</a:t>
            </a:r>
            <a:r>
              <a:rPr lang="en-US" sz="2300" b="0" dirty="0"/>
              <a:t>_)</a:t>
            </a:r>
          </a:p>
          <a:p>
            <a:pPr rtl="0" fontAlgn="base"/>
            <a:r>
              <a:rPr lang="en-US" sz="2300" b="0" dirty="0"/>
              <a:t>    FROM "SPACEXTBL");</a:t>
            </a:r>
          </a:p>
          <a:p>
            <a:pPr defTabSz="1774759">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dirty="0"/>
          </a:p>
        </p:txBody>
      </p:sp>
    </p:spTree>
    <p:extLst>
      <p:ext uri="{BB962C8B-B14F-4D97-AF65-F5344CB8AC3E}">
        <p14:creationId xmlns:p14="http://schemas.microsoft.com/office/powerpoint/2010/main" val="2644963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EDA with SQL*</a:t>
            </a:r>
          </a:p>
          <a:p>
            <a:pPr lvl="1" rtl="0" fontAlgn="base"/>
            <a:r>
              <a:rPr lang="en-US" sz="2300" dirty="0"/>
              <a:t>jupyter-labs-eda-sql-edx.ipynb</a:t>
            </a:r>
          </a:p>
          <a:p>
            <a:pPr rtl="0" fontAlgn="base"/>
            <a:br>
              <a:rPr lang="en-US" b="0" dirty="0">
                <a:effectLst/>
              </a:rPr>
            </a:br>
            <a:r>
              <a:rPr lang="en-US" sz="2300" b="0" dirty="0"/>
              <a:t>Task 9: List the records which will display the month names, successful landing_outcomes in ground pad ,booster versions, launch_site for the months in year 2017</a:t>
            </a:r>
          </a:p>
          <a:p>
            <a:pPr rtl="0" fontAlgn="base"/>
            <a:endParaRPr lang="en-US" sz="2300" b="0" dirty="0"/>
          </a:p>
          <a:p>
            <a:pPr rtl="0" fontAlgn="base"/>
            <a:r>
              <a:rPr lang="en-US" sz="2300" b="0" dirty="0"/>
              <a:t>SELECT TO_CHAR(TO_DATE("date", 'DD/MM/YYYY'), 'Month'), "Landing_Outcome", booster_version, launch_site</a:t>
            </a:r>
          </a:p>
          <a:p>
            <a:pPr rtl="0" fontAlgn="base"/>
            <a:r>
              <a:rPr lang="en-US" sz="2300" b="0" dirty="0"/>
              <a:t>FROM "SPACEXTBL"</a:t>
            </a:r>
          </a:p>
          <a:p>
            <a:pPr rtl="0" fontAlgn="base"/>
            <a:r>
              <a:rPr lang="en-US" sz="2300" b="0" dirty="0"/>
              <a:t>WHERE "Landing_Outcome" LIKE '%ground pad%'</a:t>
            </a:r>
          </a:p>
          <a:p>
            <a:pPr rtl="0" fontAlgn="base"/>
            <a:r>
              <a:rPr lang="en-US" sz="2300" b="0" dirty="0"/>
              <a:t>AND "date" LIKE '%2017%';</a:t>
            </a:r>
          </a:p>
          <a:p>
            <a:pPr defTabSz="1774759">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dirty="0"/>
          </a:p>
        </p:txBody>
      </p:sp>
    </p:spTree>
    <p:extLst>
      <p:ext uri="{BB962C8B-B14F-4D97-AF65-F5344CB8AC3E}">
        <p14:creationId xmlns:p14="http://schemas.microsoft.com/office/powerpoint/2010/main" val="1588414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0" dirty="0"/>
              <a:t>EDA with SQL*</a:t>
            </a:r>
          </a:p>
          <a:p>
            <a:pPr lvl="1" rtl="0" fontAlgn="base"/>
            <a:r>
              <a:rPr lang="en-US" sz="2300" b="0" dirty="0"/>
              <a:t>jupyter-labs-eda-sql-edx.ipynb</a:t>
            </a:r>
          </a:p>
          <a:p>
            <a:pPr rtl="0" fontAlgn="base"/>
            <a:br>
              <a:rPr lang="en-US" b="0" dirty="0">
                <a:effectLst/>
              </a:rPr>
            </a:br>
            <a:r>
              <a:rPr lang="en-US" sz="2300" b="0" dirty="0"/>
              <a:t>Task 10: Rank the count of successful landing_outcomes between the date 2010-06-04 and 2017-03-20 in descending order.</a:t>
            </a:r>
          </a:p>
          <a:p>
            <a:endParaRPr lang="en-US" b="0" dirty="0"/>
          </a:p>
          <a:p>
            <a:pPr rtl="0" fontAlgn="base"/>
            <a:r>
              <a:rPr lang="en-US" sz="2300" b="0" dirty="0"/>
              <a:t>SELECT "Landing_Outcome", Count("Landing_Outcome")</a:t>
            </a:r>
          </a:p>
          <a:p>
            <a:pPr rtl="0" fontAlgn="base"/>
            <a:r>
              <a:rPr lang="en-US" sz="2300" b="0" dirty="0"/>
              <a:t>FROM "SPACEXTBL"</a:t>
            </a:r>
          </a:p>
          <a:p>
            <a:pPr rtl="0" fontAlgn="base"/>
            <a:r>
              <a:rPr lang="en-US" sz="2300" b="0" dirty="0"/>
              <a:t>WHERE "Landing_Outcome" LIKE '%Success%'</a:t>
            </a:r>
          </a:p>
          <a:p>
            <a:pPr rtl="0" fontAlgn="base"/>
            <a:r>
              <a:rPr lang="en-US" sz="2300" b="0" dirty="0"/>
              <a:t>AND TO_DATE("date", 'DD/MM/YYYY') &gt;= TO_DATE('04/06/2010', 'DD/MM/YYYY')</a:t>
            </a:r>
          </a:p>
          <a:p>
            <a:pPr rtl="0" fontAlgn="base"/>
            <a:r>
              <a:rPr lang="en-US" sz="2300" b="0" dirty="0"/>
              <a:t>AND TO_DATE("date", 'DD/MM/YYYY') &lt;= TO_DATE('20/03/2017', 'DD/MM/YYYY')</a:t>
            </a:r>
          </a:p>
          <a:p>
            <a:pPr rtl="0" fontAlgn="base"/>
            <a:r>
              <a:rPr lang="en-US" sz="2300" b="0" dirty="0"/>
              <a:t>Group By "Landing_Outcome"</a:t>
            </a:r>
          </a:p>
          <a:p>
            <a:pPr rtl="0" fontAlgn="base"/>
            <a:r>
              <a:rPr lang="en-US" sz="2300" b="0" dirty="0"/>
              <a:t>Order By Count("Landing_Outcome") DESC;</a:t>
            </a:r>
          </a:p>
          <a:p>
            <a:endParaRPr lang="en-US" b="0"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dirty="0"/>
          </a:p>
        </p:txBody>
      </p:sp>
    </p:spTree>
    <p:extLst>
      <p:ext uri="{BB962C8B-B14F-4D97-AF65-F5344CB8AC3E}">
        <p14:creationId xmlns:p14="http://schemas.microsoft.com/office/powerpoint/2010/main" val="3945144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Interactive Visual Analytics with Folium*</a:t>
            </a:r>
          </a:p>
          <a:p>
            <a:pPr lvl="1" rtl="0" fontAlgn="base"/>
            <a:r>
              <a:rPr lang="en-US" sz="2300" dirty="0"/>
              <a:t>lab_jupyter_launch_site_location.ipynb</a:t>
            </a:r>
          </a:p>
          <a:p>
            <a:pPr rtl="0" fontAlgn="base"/>
            <a:br>
              <a:rPr lang="en-US" b="0" dirty="0">
                <a:effectLst/>
              </a:rPr>
            </a:br>
            <a:r>
              <a:rPr lang="en-US" sz="2300" dirty="0"/>
              <a:t>Task 1: Mark all launch sites on a map</a:t>
            </a:r>
          </a:p>
          <a:p>
            <a:pPr rtl="0" fontAlgn="base"/>
            <a:r>
              <a:rPr lang="en-US" sz="2300" dirty="0"/>
              <a:t>Task 2: Mark the success/failed launches for each site on the map</a:t>
            </a:r>
          </a:p>
          <a:p>
            <a:pPr rtl="0" fontAlgn="base"/>
            <a:r>
              <a:rPr lang="en-US" sz="2300" dirty="0"/>
              <a:t>Task 3: Calculate the distances between a launch site to its proximities</a:t>
            </a:r>
          </a:p>
          <a:p>
            <a:pPr defTabSz="1774759">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dirty="0"/>
          </a:p>
        </p:txBody>
      </p:sp>
    </p:spTree>
    <p:extLst>
      <p:ext uri="{BB962C8B-B14F-4D97-AF65-F5344CB8AC3E}">
        <p14:creationId xmlns:p14="http://schemas.microsoft.com/office/powerpoint/2010/main" val="3302714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Interactive Visual Analytics with Folium*</a:t>
            </a:r>
          </a:p>
          <a:p>
            <a:pPr lvl="1" rtl="0" fontAlgn="base"/>
            <a:r>
              <a:rPr lang="en-US" sz="2300" dirty="0"/>
              <a:t>lab_jupyter_launch_site_location.ipynb</a:t>
            </a:r>
          </a:p>
          <a:p>
            <a:pPr rtl="0" fontAlgn="base"/>
            <a:br>
              <a:rPr lang="en-US" b="0" dirty="0">
                <a:effectLst/>
              </a:rPr>
            </a:br>
            <a:r>
              <a:rPr lang="en-US" sz="2300" dirty="0"/>
              <a:t>Task 1: Mark all launch sites on a map</a:t>
            </a:r>
          </a:p>
          <a:p>
            <a:pPr rtl="0" fontAlgn="base"/>
            <a:endParaRPr lang="en-US" sz="2300"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dirty="0"/>
          </a:p>
        </p:txBody>
      </p:sp>
    </p:spTree>
    <p:extLst>
      <p:ext uri="{BB962C8B-B14F-4D97-AF65-F5344CB8AC3E}">
        <p14:creationId xmlns:p14="http://schemas.microsoft.com/office/powerpoint/2010/main" val="3533874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Interactive Visual Analytics with Folium*</a:t>
            </a:r>
          </a:p>
          <a:p>
            <a:pPr lvl="1" rtl="0" fontAlgn="base"/>
            <a:r>
              <a:rPr lang="en-US" sz="2300" dirty="0"/>
              <a:t>lab_jupyter_launch_site_location.ipynb</a:t>
            </a:r>
          </a:p>
          <a:p>
            <a:pPr rtl="0" fontAlgn="base"/>
            <a:br>
              <a:rPr lang="en-US" b="0" dirty="0">
                <a:effectLst/>
              </a:rPr>
            </a:br>
            <a:r>
              <a:rPr lang="en-US" sz="2300" dirty="0"/>
              <a:t>Task 2: Mark the success/failed launches for each site on the map</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dirty="0"/>
          </a:p>
        </p:txBody>
      </p:sp>
    </p:spTree>
    <p:extLst>
      <p:ext uri="{BB962C8B-B14F-4D97-AF65-F5344CB8AC3E}">
        <p14:creationId xmlns:p14="http://schemas.microsoft.com/office/powerpoint/2010/main" val="2131217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Interactive Visual Analytics with Folium*</a:t>
            </a:r>
          </a:p>
          <a:p>
            <a:pPr lvl="1" rtl="0" fontAlgn="base"/>
            <a:r>
              <a:rPr lang="en-US" sz="2300" dirty="0"/>
              <a:t>lab_jupyter_launch_site_location.ipynb</a:t>
            </a:r>
          </a:p>
          <a:p>
            <a:pPr rtl="0" fontAlgn="base"/>
            <a:br>
              <a:rPr lang="en-US" b="0" dirty="0">
                <a:effectLst/>
              </a:rPr>
            </a:br>
            <a:r>
              <a:rPr lang="en-US" sz="2300" dirty="0"/>
              <a:t>Task 3: Calculate the distances between a launch site to its proximities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dirty="0"/>
          </a:p>
        </p:txBody>
      </p:sp>
    </p:spTree>
    <p:extLst>
      <p:ext uri="{BB962C8B-B14F-4D97-AF65-F5344CB8AC3E}">
        <p14:creationId xmlns:p14="http://schemas.microsoft.com/office/powerpoint/2010/main" val="931515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Build an Interactive Dashboard with Ploty Dash*</a:t>
            </a:r>
          </a:p>
          <a:p>
            <a:pPr lvl="1" rtl="0" fontAlgn="base"/>
            <a:r>
              <a:rPr lang="en-US" sz="2300" dirty="0"/>
              <a:t>spacex_dash_app.py</a:t>
            </a:r>
          </a:p>
          <a:p>
            <a:pPr rtl="0" fontAlgn="base"/>
            <a:br>
              <a:rPr lang="en-US" b="0" dirty="0">
                <a:effectLst/>
              </a:rPr>
            </a:br>
            <a:r>
              <a:rPr lang="en-US" sz="2300" dirty="0"/>
              <a:t>Task 1: Add a dropdown list to enable Launch Site selection</a:t>
            </a:r>
          </a:p>
          <a:p>
            <a:pPr rtl="0" fontAlgn="base"/>
            <a:r>
              <a:rPr lang="en-US" sz="2300" dirty="0"/>
              <a:t>Task 2: Add a pie chart to show the total successful launches count for all sites</a:t>
            </a:r>
          </a:p>
          <a:p>
            <a:pPr rtl="0" fontAlgn="base"/>
            <a:r>
              <a:rPr lang="en-US" sz="2300" dirty="0"/>
              <a:t>Task 3: Add a callback function for `site-dropdown` as input, `success-pie-chart` as output.</a:t>
            </a:r>
          </a:p>
          <a:p>
            <a:pPr rtl="0" fontAlgn="base"/>
            <a:r>
              <a:rPr lang="en-US" sz="2300" dirty="0"/>
              <a:t>Task 4: Add a callback function for `site-dropdown` and `payload-slider` as inputs, `success-payload-scatter-chart` as output</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dirty="0"/>
          </a:p>
        </p:txBody>
      </p:sp>
    </p:spTree>
    <p:extLst>
      <p:ext uri="{BB962C8B-B14F-4D97-AF65-F5344CB8AC3E}">
        <p14:creationId xmlns:p14="http://schemas.microsoft.com/office/powerpoint/2010/main" val="2042630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Build an Interactive Dashboard with Ploty Dash*</a:t>
            </a:r>
          </a:p>
          <a:p>
            <a:pPr lvl="1" rtl="0" fontAlgn="base"/>
            <a:r>
              <a:rPr lang="en-US" sz="2300" dirty="0"/>
              <a:t>spacex_dash_app.py</a:t>
            </a:r>
          </a:p>
          <a:p>
            <a:pPr lvl="1" rtl="0" fontAlgn="base"/>
            <a:endParaRPr lang="en-US" sz="2300" dirty="0"/>
          </a:p>
          <a:p>
            <a:pPr rtl="0" fontAlgn="base"/>
            <a:r>
              <a:rPr lang="en-US" dirty="0"/>
              <a:t>Show the screenshot of launch success count for all sites, in a pie chart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dirty="0">
                <a:solidFill>
                  <a:schemeClr val="tx1">
                    <a:lumMod val="75000"/>
                  </a:schemeClr>
                </a:solidFill>
                <a:latin typeface="Abadi"/>
              </a:rPr>
              <a:t>Launch Success Count </a:t>
            </a:r>
            <a:r>
              <a:rPr lang="en-US" sz="1200" dirty="0">
                <a:solidFill>
                  <a:schemeClr val="tx1">
                    <a:lumMod val="75000"/>
                  </a:schemeClr>
                </a:solidFill>
                <a:latin typeface="Abadi"/>
              </a:rPr>
              <a:t>All Cites, 57.1% Successful Launches, 42.9 % Failed Launches</a:t>
            </a:r>
            <a:endParaRPr lang="en-US" sz="1200" dirty="0">
              <a:solidFill>
                <a:schemeClr val="tx1">
                  <a:lumMod val="75000"/>
                </a:schemeClr>
              </a:solidFill>
              <a:latin typeface="Abadi" panose="020B0604020104020204" pitchFamily="34" charset="0"/>
            </a:endParaRPr>
          </a:p>
          <a:p>
            <a:pPr rtl="0" fontAlgn="base"/>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dirty="0"/>
          </a:p>
        </p:txBody>
      </p:sp>
    </p:spTree>
    <p:extLst>
      <p:ext uri="{BB962C8B-B14F-4D97-AF65-F5344CB8AC3E}">
        <p14:creationId xmlns:p14="http://schemas.microsoft.com/office/powerpoint/2010/main" val="1682459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a:t>
            </a:r>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dirty="0"/>
          </a:p>
        </p:txBody>
      </p:sp>
    </p:spTree>
    <p:extLst>
      <p:ext uri="{BB962C8B-B14F-4D97-AF65-F5344CB8AC3E}">
        <p14:creationId xmlns:p14="http://schemas.microsoft.com/office/powerpoint/2010/main" val="4217745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Build an Interactive Dashboard with Ploty Dash*</a:t>
            </a:r>
          </a:p>
          <a:p>
            <a:pPr lvl="1" rtl="0" fontAlgn="base"/>
            <a:r>
              <a:rPr lang="en-US" sz="2300" dirty="0"/>
              <a:t>spacex_dash_app.py</a:t>
            </a:r>
          </a:p>
          <a:p>
            <a:endParaRPr lang="en-US" dirty="0"/>
          </a:p>
          <a:p>
            <a:r>
              <a:rPr lang="en-US" dirty="0"/>
              <a:t>Show the screenshot of the pie chart for the launch site with highest launch success ratio</a:t>
            </a:r>
          </a:p>
          <a:p>
            <a:r>
              <a:rPr lang="en-US" sz="1200" b="1" dirty="0">
                <a:solidFill>
                  <a:schemeClr val="tx1">
                    <a:lumMod val="75000"/>
                  </a:schemeClr>
                </a:solidFill>
                <a:latin typeface="Abadi"/>
              </a:rPr>
              <a:t>Highest Success Rate </a:t>
            </a:r>
            <a:r>
              <a:rPr lang="en-US" sz="1200" dirty="0">
                <a:solidFill>
                  <a:schemeClr val="tx1">
                    <a:lumMod val="75000"/>
                  </a:schemeClr>
                </a:solidFill>
                <a:latin typeface="Abadi"/>
              </a:rPr>
              <a:t>KSC LC-39A, 76.9% Successful Launches, 23.1% Failed Launches</a:t>
            </a:r>
            <a:endParaRPr lang="en-US" sz="1200" dirty="0">
              <a:solidFill>
                <a:schemeClr val="tx1">
                  <a:lumMod val="75000"/>
                </a:schemeClr>
              </a:solidFill>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dirty="0"/>
          </a:p>
        </p:txBody>
      </p:sp>
    </p:spTree>
    <p:extLst>
      <p:ext uri="{BB962C8B-B14F-4D97-AF65-F5344CB8AC3E}">
        <p14:creationId xmlns:p14="http://schemas.microsoft.com/office/powerpoint/2010/main" val="2155198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Build an Interactive Dashboard with Ploty Dash*</a:t>
            </a:r>
          </a:p>
          <a:p>
            <a:pPr lvl="1" rtl="0" fontAlgn="base"/>
            <a:r>
              <a:rPr lang="en-US" sz="2300" dirty="0"/>
              <a:t>spacex_dash_app.py</a:t>
            </a:r>
          </a:p>
          <a:p>
            <a:endParaRPr lang="en-US" dirty="0"/>
          </a:p>
          <a:p>
            <a:pPr defTabSz="1774759">
              <a:defRPr/>
            </a:pPr>
            <a:r>
              <a:rPr lang="en-US" sz="23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dirty="0"/>
          </a:p>
        </p:txBody>
      </p:sp>
    </p:spTree>
    <p:extLst>
      <p:ext uri="{BB962C8B-B14F-4D97-AF65-F5344CB8AC3E}">
        <p14:creationId xmlns:p14="http://schemas.microsoft.com/office/powerpoint/2010/main" val="661652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Machine Learning Prediction lab</a:t>
            </a:r>
          </a:p>
          <a:p>
            <a:pPr rtl="0" fontAlgn="base"/>
            <a:r>
              <a:rPr lang="en-US" sz="2300" b="1" dirty="0"/>
              <a:t>predictive analysis</a:t>
            </a:r>
          </a:p>
          <a:p>
            <a:pPr lvl="1" rtl="0" fontAlgn="base"/>
            <a:r>
              <a:rPr lang="en-US" sz="2300" dirty="0"/>
              <a:t>SpaceX_Machine Learning Prediction_Part_5.ipynb</a:t>
            </a:r>
          </a:p>
          <a:p>
            <a:pPr rtl="0" fontAlgn="base"/>
            <a:br>
              <a:rPr lang="en-US" b="0" dirty="0">
                <a:effectLst/>
              </a:rPr>
            </a:br>
            <a:r>
              <a:rPr lang="en-US" sz="2300" dirty="0"/>
              <a:t>Task 1: Create a NumPy array from the column "Class" in "data&lt;", by applying the method to_numpy(), then assign it to the variable Y, make sure the output is a Pandas series (only one bracket df\['name of column']).</a:t>
            </a:r>
          </a:p>
          <a:p>
            <a:pPr rtl="0" fontAlgn="base"/>
            <a:r>
              <a:rPr lang="en-US" sz="2300" dirty="0"/>
              <a:t>Task 2: Standardize the data in "X" then reassign it to the variable "X" using the transform provided below.</a:t>
            </a:r>
          </a:p>
          <a:p>
            <a:pPr rtl="0" fontAlgn="base"/>
            <a:r>
              <a:rPr lang="en-US" sz="2300" dirty="0"/>
              <a:t>Task 3: Use the function train_test_split to split the data X and Y into training and test data. Set the parameter test_size to 0.2 and random_state to 2. The training data and test data should be assigned to the following labels. ("X_train, X_test, Y_train, Y_test")</a:t>
            </a:r>
          </a:p>
          <a:p>
            <a:pPr rtl="0" fontAlgn="base"/>
            <a:r>
              <a:rPr lang="en-US" sz="2300" dirty="0"/>
              <a:t>Task 4: Create a logistic regression object then create a GridSearchCV object "logreg_cv" with cv = 10. Fit the object to find the best parameters from the dictionary "parameters".</a:t>
            </a:r>
          </a:p>
          <a:p>
            <a:pPr rtl="0" fontAlgn="base"/>
            <a:r>
              <a:rPr lang="en-US" sz="2300" dirty="0"/>
              <a:t>Task 5: Calculate the accuracy on the test data using the method "score":</a:t>
            </a:r>
          </a:p>
          <a:p>
            <a:pPr rtl="0" fontAlgn="base"/>
            <a:r>
              <a:rPr lang="en-US" sz="2300" dirty="0"/>
              <a:t>Task 6: Create a support vector machine object then create a "GridSearchCV" object "svm_cv" with cv - 10. Fit the object to find the best parameters from the dictionary "parameters".</a:t>
            </a:r>
          </a:p>
          <a:p>
            <a:pPr rtl="0" fontAlgn="base"/>
            <a:r>
              <a:rPr lang="en-US" sz="2300" dirty="0"/>
              <a:t>Task 7: Calculate the accuracy on the test data using the method "score":</a:t>
            </a:r>
          </a:p>
          <a:p>
            <a:pPr rtl="0" fontAlgn="base"/>
            <a:r>
              <a:rPr lang="en-US" sz="2300" dirty="0"/>
              <a:t>Task 8: Create a decision tree classifier object then create a "GridSearchCV" object "tree_cv" with cv = 10. Fit the object to find the best parameters from the dictionary "parameters".</a:t>
            </a:r>
          </a:p>
          <a:p>
            <a:pPr rtl="0" fontAlgn="base"/>
            <a:r>
              <a:rPr lang="en-US" sz="2300" dirty="0"/>
              <a:t>Task 9: Calculate the accuracy of tree_cv on the test data using the method "score"</a:t>
            </a:r>
          </a:p>
          <a:p>
            <a:pPr rtl="0" fontAlgn="base"/>
            <a:r>
              <a:rPr lang="en-US" sz="2300" dirty="0"/>
              <a:t>Task 10: Create a k nearest neighbors object then create a "GridSearchCV" object "knn_cv" with cv = 10. Fit the object to find the best parameters from the dictionary "parameters".</a:t>
            </a:r>
          </a:p>
          <a:p>
            <a:pPr rtl="0" fontAlgn="base"/>
            <a:r>
              <a:rPr lang="en-US" sz="2300" dirty="0"/>
              <a:t>Task 11: Calculate the accuracy of tree_cv on the test data using the method "score":</a:t>
            </a:r>
          </a:p>
          <a:p>
            <a:pPr rtl="0" fontAlgn="base"/>
            <a:r>
              <a:rPr lang="en-US" sz="2300" dirty="0"/>
              <a:t>Task 12: Find the method performs best</a:t>
            </a:r>
          </a:p>
          <a:p>
            <a:pPr defTabSz="1774759">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dirty="0"/>
          </a:p>
        </p:txBody>
      </p:sp>
    </p:spTree>
    <p:extLst>
      <p:ext uri="{BB962C8B-B14F-4D97-AF65-F5344CB8AC3E}">
        <p14:creationId xmlns:p14="http://schemas.microsoft.com/office/powerpoint/2010/main" val="3781548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Machine Learning Prediction lab</a:t>
            </a:r>
          </a:p>
          <a:p>
            <a:pPr lvl="1" rtl="0" fontAlgn="base"/>
            <a:r>
              <a:rPr lang="en-US" sz="2300" dirty="0"/>
              <a:t>SpaceX_Machine Learning Prediction_Part_5.ipynb</a:t>
            </a:r>
          </a:p>
          <a:p>
            <a:pPr rtl="0" fontAlgn="base"/>
            <a:endParaRPr lang="en-US" b="0" dirty="0">
              <a:effectLst/>
            </a:endParaRPr>
          </a:p>
          <a:p>
            <a:pPr rtl="0" fontAlgn="base"/>
            <a:r>
              <a:rPr lang="en-US" b="0" dirty="0">
                <a:effectLst/>
              </a:rPr>
              <a:t>C</a:t>
            </a:r>
            <a:r>
              <a:rPr lang="en-US" sz="1200" dirty="0">
                <a:solidFill>
                  <a:schemeClr val="tx1">
                    <a:lumMod val="75000"/>
                  </a:schemeClr>
                </a:solidFill>
                <a:latin typeface="Abadi"/>
              </a:rPr>
              <a:t>lassification Models:</a:t>
            </a:r>
          </a:p>
          <a:p>
            <a:pPr rtl="0" fontAlgn="base"/>
            <a:r>
              <a:rPr lang="en-US" sz="1200" dirty="0">
                <a:solidFill>
                  <a:schemeClr val="tx1">
                    <a:lumMod val="75000"/>
                  </a:schemeClr>
                </a:solidFill>
                <a:latin typeface="Abadi"/>
              </a:rPr>
              <a:t>Logistic Regression</a:t>
            </a:r>
          </a:p>
          <a:p>
            <a:pPr rtl="0" fontAlgn="base"/>
            <a:r>
              <a:rPr lang="en-US" sz="1200" dirty="0">
                <a:solidFill>
                  <a:schemeClr val="tx1">
                    <a:lumMod val="75000"/>
                  </a:schemeClr>
                </a:solidFill>
                <a:latin typeface="Abadi"/>
              </a:rPr>
              <a:t>Support Vector Machine</a:t>
            </a:r>
          </a:p>
          <a:p>
            <a:pPr rtl="0" fontAlgn="base"/>
            <a:r>
              <a:rPr lang="en-US" sz="1200" dirty="0">
                <a:solidFill>
                  <a:schemeClr val="tx1">
                    <a:lumMod val="75000"/>
                  </a:schemeClr>
                </a:solidFill>
                <a:latin typeface="Abadi"/>
              </a:rPr>
              <a:t>Decision Tree</a:t>
            </a:r>
          </a:p>
          <a:p>
            <a:pPr rtl="0" fontAlgn="base"/>
            <a:r>
              <a:rPr lang="en-US" sz="1200" dirty="0">
                <a:solidFill>
                  <a:schemeClr val="tx1">
                    <a:lumMod val="75000"/>
                  </a:schemeClr>
                </a:solidFill>
                <a:latin typeface="Abadi"/>
              </a:rPr>
              <a:t>k-Nearest Neighbors</a:t>
            </a:r>
          </a:p>
          <a:p>
            <a:pPr marL="0" marR="0" lvl="0" indent="0" algn="l" defTabSz="914400" rtl="0" eaLnBrk="1" fontAlgn="base" latinLnBrk="0" hangingPunct="1">
              <a:lnSpc>
                <a:spcPct val="100000"/>
              </a:lnSpc>
              <a:spcBef>
                <a:spcPts val="0"/>
              </a:spcBef>
              <a:spcAft>
                <a:spcPts val="0"/>
              </a:spcAft>
              <a:buClrTx/>
              <a:buSzTx/>
              <a:buFontTx/>
              <a:buNone/>
              <a:tabLst/>
              <a:defRPr/>
            </a:pPr>
            <a:br>
              <a:rPr lang="en-US" dirty="0"/>
            </a:br>
            <a:r>
              <a:rPr lang="en-US" dirty="0"/>
              <a:t>By a small margin, SVM </a:t>
            </a:r>
            <a:r>
              <a:rPr lang="en-US" sz="1200" dirty="0">
                <a:solidFill>
                  <a:schemeClr val="tx1">
                    <a:lumMod val="75000"/>
                  </a:schemeClr>
                </a:solidFill>
                <a:latin typeface="Abadi"/>
              </a:rPr>
              <a:t>had</a:t>
            </a:r>
            <a:r>
              <a:rPr lang="en-US" sz="1200" dirty="0">
                <a:solidFill>
                  <a:schemeClr val="tx1">
                    <a:lumMod val="75000"/>
                  </a:schemeClr>
                </a:solidFill>
                <a:latin typeface="Abadi" panose="020B0604020104020204" pitchFamily="34" charset="0"/>
              </a:rPr>
              <a:t> the highest classification accuracy.</a:t>
            </a:r>
            <a:endParaRPr lang="en-US" dirty="0"/>
          </a:p>
          <a:p>
            <a:pPr rtl="0" fontAlgn="base"/>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dirty="0"/>
          </a:p>
        </p:txBody>
      </p:sp>
    </p:spTree>
    <p:extLst>
      <p:ext uri="{BB962C8B-B14F-4D97-AF65-F5344CB8AC3E}">
        <p14:creationId xmlns:p14="http://schemas.microsoft.com/office/powerpoint/2010/main" val="1869652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Machine Learning Prediction lab</a:t>
            </a:r>
          </a:p>
          <a:p>
            <a:pPr lvl="1" rtl="0" fontAlgn="base"/>
            <a:r>
              <a:rPr lang="en-US" sz="2300" dirty="0"/>
              <a:t>SpaceX_Machine Learning Prediction_Part_5.ipynb</a:t>
            </a:r>
          </a:p>
          <a:p>
            <a:pPr lvl="1" rtl="0" fontAlgn="base"/>
            <a:endParaRPr lang="en-US" sz="23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schemeClr>
                </a:solidFill>
                <a:latin typeface="Abadi" panose="020B0604020104020204" pitchFamily="34" charset="0"/>
              </a:rPr>
              <a:t>Support Vector Machine has a not statistically significant 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dirty="0"/>
          </a:p>
        </p:txBody>
      </p:sp>
    </p:spTree>
    <p:extLst>
      <p:ext uri="{BB962C8B-B14F-4D97-AF65-F5344CB8AC3E}">
        <p14:creationId xmlns:p14="http://schemas.microsoft.com/office/powerpoint/2010/main" val="1072848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r>
              <a:rPr lang="en-US" sz="1200" dirty="0">
                <a:solidFill>
                  <a:schemeClr val="tx1">
                    <a:lumMod val="75000"/>
                  </a:schemeClr>
                </a:solidFill>
                <a:latin typeface="Abadi" panose="020B0604020104020204" pitchFamily="34" charset="0"/>
              </a:rPr>
              <a:t>The CCAFS LC-40 launch site has a success rate of 60 %, and the KSC LC-39A and VAFB SLC 4E sites have a success rate of 77%.</a:t>
            </a:r>
          </a:p>
          <a:p>
            <a:pPr>
              <a:spcBef>
                <a:spcPts val="0"/>
              </a:spcBef>
            </a:pPr>
            <a:r>
              <a:rPr lang="en-US" sz="1200" dirty="0">
                <a:solidFill>
                  <a:schemeClr val="tx1">
                    <a:lumMod val="75000"/>
                  </a:schemeClr>
                </a:solidFill>
                <a:latin typeface="Abadi" panose="020B0604020104020204" pitchFamily="34" charset="0"/>
              </a:rPr>
              <a:t>The ES-L1, GEO, HEO, and SSO orbits have the highest success rates.</a:t>
            </a:r>
          </a:p>
          <a:p>
            <a:pPr>
              <a:spcBef>
                <a:spcPts val="0"/>
              </a:spcBef>
            </a:pPr>
            <a:r>
              <a:rPr lang="en-US" sz="1200" dirty="0">
                <a:solidFill>
                  <a:schemeClr val="tx1">
                    <a:lumMod val="75000"/>
                  </a:schemeClr>
                </a:solidFill>
                <a:latin typeface="Abadi" panose="020B0604020104020204" pitchFamily="34" charset="0"/>
              </a:rPr>
              <a:t>For the LEO Orbit, success is directly related to the number of flights; however, there is no relationship between flight numbers for the GTO orbit.</a:t>
            </a:r>
          </a:p>
          <a:p>
            <a:pPr>
              <a:spcBef>
                <a:spcPts val="0"/>
              </a:spcBef>
            </a:pPr>
            <a:r>
              <a:rPr lang="en-US" sz="1200" dirty="0">
                <a:solidFill>
                  <a:schemeClr val="tx1">
                    <a:lumMod val="75000"/>
                  </a:schemeClr>
                </a:solidFill>
                <a:latin typeface="Abadi" panose="020B0604020104020204" pitchFamily="34" charset="0"/>
              </a:rPr>
              <a:t>With heavy payloads, the successful landing rate is higher for the Polar, LEO, and ISS Orbit types.</a:t>
            </a:r>
          </a:p>
          <a:p>
            <a:pPr>
              <a:spcBef>
                <a:spcPts val="0"/>
              </a:spcBef>
            </a:pPr>
            <a:r>
              <a:rPr lang="en-US" sz="1200" dirty="0">
                <a:solidFill>
                  <a:schemeClr val="tx1">
                    <a:lumMod val="75000"/>
                  </a:schemeClr>
                </a:solidFill>
                <a:latin typeface="Abadi" panose="020B0604020104020204" pitchFamily="34" charset="0"/>
              </a:rPr>
              <a:t>The success rate between 2013-2020 kept an upward trend.</a:t>
            </a:r>
          </a:p>
          <a:p>
            <a:pPr>
              <a:spcBef>
                <a:spcPts val="0"/>
              </a:spcBef>
            </a:pPr>
            <a:r>
              <a:rPr lang="en-US" sz="1200" dirty="0">
                <a:solidFill>
                  <a:schemeClr val="tx1">
                    <a:lumMod val="75000"/>
                  </a:schemeClr>
                </a:solidFill>
                <a:latin typeface="Abadi" panose="020B0604020104020204" pitchFamily="34" charset="0"/>
              </a:rPr>
              <a:t>Across all sites, there was a 57.1% rate of successful launches and a 42.9 % rate of failed launches.</a:t>
            </a:r>
          </a:p>
          <a:p>
            <a:pPr>
              <a:spcBef>
                <a:spcPts val="0"/>
              </a:spcBef>
            </a:pPr>
            <a:r>
              <a:rPr lang="en-US" sz="1200" dirty="0">
                <a:solidFill>
                  <a:schemeClr val="tx1">
                    <a:lumMod val="75000"/>
                  </a:schemeClr>
                </a:solidFill>
                <a:latin typeface="Abadi" panose="020B0604020104020204" pitchFamily="34" charset="0"/>
              </a:rPr>
              <a:t>The site with the highest success rate is the KSC LC-39A site; 76.9% of their launches were successful, with a 23.1% rate of failed launches.</a:t>
            </a:r>
          </a:p>
          <a:p>
            <a:pPr>
              <a:spcBef>
                <a:spcPts val="0"/>
              </a:spcBef>
            </a:pPr>
            <a:r>
              <a:rPr lang="en-US" sz="1200" dirty="0">
                <a:solidFill>
                  <a:schemeClr val="tx1">
                    <a:lumMod val="75000"/>
                  </a:schemeClr>
                </a:solidFill>
                <a:latin typeface="Abadi" panose="020B0604020104020204" pitchFamily="34" charset="0"/>
              </a:rPr>
              <a:t>Payload and launch success rates correlate in that the smaller payloads have a higher success rate than larger weighted payloads.</a:t>
            </a:r>
          </a:p>
          <a:p>
            <a:pPr>
              <a:spcBef>
                <a:spcPts val="0"/>
              </a:spcBef>
            </a:pPr>
            <a:r>
              <a:rPr lang="en-US" sz="1200" dirty="0">
                <a:solidFill>
                  <a:schemeClr val="tx1">
                    <a:lumMod val="75000"/>
                  </a:schemeClr>
                </a:solidFill>
                <a:latin typeface="Abadi" panose="020B0604020104020204" pitchFamily="34" charset="0"/>
              </a:rPr>
              <a:t>Tested Accuracy using the following four classification models: Logistic Regression, Support Vector Machine, Decision Tree, and k-nearest Neighbors.</a:t>
            </a:r>
          </a:p>
          <a:p>
            <a:pPr>
              <a:spcBef>
                <a:spcPts val="0"/>
              </a:spcBef>
            </a:pPr>
            <a:r>
              <a:rPr lang="en-US" sz="1200" dirty="0">
                <a:solidFill>
                  <a:schemeClr val="tx1">
                    <a:lumMod val="75000"/>
                  </a:schemeClr>
                </a:solidFill>
                <a:latin typeface="Abadi" panose="020B0604020104020204" pitchFamily="34" charset="0"/>
              </a:rPr>
              <a:t>Support Vector Machine has a not statistically significant edge, but all four models have extraordinarily similar outcomes. None of them are better than the others.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dirty="0"/>
          </a:p>
        </p:txBody>
      </p:sp>
    </p:spTree>
    <p:extLst>
      <p:ext uri="{BB962C8B-B14F-4D97-AF65-F5344CB8AC3E}">
        <p14:creationId xmlns:p14="http://schemas.microsoft.com/office/powerpoint/2010/main" val="3487334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74759">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dirty="0"/>
          </a:p>
        </p:txBody>
      </p:sp>
    </p:spTree>
    <p:extLst>
      <p:ext uri="{BB962C8B-B14F-4D97-AF65-F5344CB8AC3E}">
        <p14:creationId xmlns:p14="http://schemas.microsoft.com/office/powerpoint/2010/main" val="1239504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dirty="0"/>
          </a:p>
        </p:txBody>
      </p:sp>
    </p:spTree>
    <p:extLst>
      <p:ext uri="{BB962C8B-B14F-4D97-AF65-F5344CB8AC3E}">
        <p14:creationId xmlns:p14="http://schemas.microsoft.com/office/powerpoint/2010/main" val="1656907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rtl="0" fontAlgn="base">
              <a:buFont typeface="Arial" panose="020B0604020202020204" pitchFamily="34" charset="0"/>
              <a:buChar char="•"/>
            </a:pPr>
            <a:r>
              <a:rPr lang="en-US" sz="2300" b="1" dirty="0"/>
              <a:t>Means word choice</a:t>
            </a:r>
          </a:p>
          <a:p>
            <a:pPr rtl="0" fontAlgn="base"/>
            <a:endParaRPr lang="en-US" sz="2300" b="1" dirty="0"/>
          </a:p>
          <a:p>
            <a:pPr rtl="0" fontAlgn="base"/>
            <a:r>
              <a:rPr lang="en-US" sz="2300" b="1" dirty="0"/>
              <a:t>Data Collection API Lab</a:t>
            </a:r>
          </a:p>
          <a:p>
            <a:pPr lvl="1" rtl="0" fontAlgn="base"/>
            <a:r>
              <a:rPr lang="en-US" sz="2300" dirty="0"/>
              <a:t>jupyter-labs-spacex-data-collection-api.ipynb</a:t>
            </a:r>
            <a:endParaRPr lang="en-US" dirty="0"/>
          </a:p>
          <a:p>
            <a:pPr defTabSz="1774759">
              <a:defRPr/>
            </a:pPr>
            <a:endParaRPr lang="en-US" dirty="0"/>
          </a:p>
          <a:p>
            <a:pPr rtl="0" fontAlgn="base"/>
            <a:r>
              <a:rPr lang="en-US" sz="2300" dirty="0"/>
              <a:t>Task 1: Request and parse the SpaceX launch data using the GET request</a:t>
            </a:r>
          </a:p>
          <a:p>
            <a:pPr rtl="0" fontAlgn="base"/>
            <a:r>
              <a:rPr lang="en-US" sz="2300" dirty="0"/>
              <a:t>Task 2: Filter the dataframe to only include `Falcon 9` launches</a:t>
            </a:r>
          </a:p>
          <a:p>
            <a:pPr rtl="0" fontAlgn="base"/>
            <a:r>
              <a:rPr lang="en-US" sz="2300" dirty="0"/>
              <a:t>Task 3: Dealing with Missing Values</a:t>
            </a:r>
          </a:p>
          <a:p>
            <a:endParaRPr lang="en-US" dirty="0"/>
          </a:p>
          <a:p>
            <a:pPr rtl="0" fontAlgn="base"/>
            <a:r>
              <a:rPr lang="en-US" sz="2300" b="1" dirty="0"/>
              <a:t>Data Collection with Web Scraping Lab</a:t>
            </a:r>
          </a:p>
          <a:p>
            <a:pPr lvl="1" rtl="0" fontAlgn="base"/>
            <a:r>
              <a:rPr lang="en-US" sz="2300" dirty="0"/>
              <a:t>jupyter-labs-webscraping.ipynb</a:t>
            </a:r>
          </a:p>
          <a:p>
            <a:endParaRPr lang="en-US" dirty="0"/>
          </a:p>
          <a:p>
            <a:pPr rtl="0" fontAlgn="base"/>
            <a:r>
              <a:rPr lang="en-US" sz="2300" dirty="0"/>
              <a:t>Task 1: Request the Falcon9 Launch Wiki page from its URL</a:t>
            </a:r>
          </a:p>
          <a:p>
            <a:pPr rtl="0" fontAlgn="base"/>
            <a:r>
              <a:rPr lang="en-US" sz="2300" dirty="0"/>
              <a:t>Task 2: Extract all column/variable names from the HTML table header</a:t>
            </a:r>
          </a:p>
          <a:p>
            <a:pPr rtl="0" fontAlgn="base"/>
            <a:r>
              <a:rPr lang="en-US" sz="2300" dirty="0"/>
              <a:t>Task 3: Create a data frame by parsing the launch HTML tables</a:t>
            </a:r>
          </a:p>
          <a:p>
            <a:endParaRPr lang="en-US" dirty="0"/>
          </a:p>
          <a:p>
            <a:pPr rtl="0" fontAlgn="base"/>
            <a:r>
              <a:rPr lang="en-US" sz="2300" b="1" dirty="0"/>
              <a:t>Machine Learning Prediction lab</a:t>
            </a:r>
          </a:p>
          <a:p>
            <a:pPr lvl="1" rtl="0" fontAlgn="base"/>
            <a:r>
              <a:rPr lang="en-US" sz="2300" dirty="0"/>
              <a:t>SpaceX_Machine Learning Prediction_Part_5.ipynb</a:t>
            </a:r>
          </a:p>
          <a:p>
            <a:endParaRPr lang="en-US" dirty="0"/>
          </a:p>
          <a:p>
            <a:pPr rtl="0" fontAlgn="base"/>
            <a:r>
              <a:rPr lang="en-US" sz="2300" dirty="0"/>
              <a:t>Task 1: Create a NumPy array from the column "Class" in "data&lt;", by applying the method to_numpy(), then assign it to the variable Y, make sure the output is a Pandas series (only one bracket df\['name of column']).</a:t>
            </a:r>
          </a:p>
          <a:p>
            <a:pPr rtl="0" fontAlgn="base"/>
            <a:r>
              <a:rPr lang="en-US" sz="2300" dirty="0"/>
              <a:t>Task 2: Standardize the data in "X" then reassign it to the variable "X" using the transform provided below.</a:t>
            </a:r>
          </a:p>
          <a:p>
            <a:pPr rtl="0" fontAlgn="base"/>
            <a:r>
              <a:rPr lang="en-US" sz="2300" dirty="0"/>
              <a:t>Task 3: Use the function train_test_split to split the data X and Y into training and test data. Set the parameter test_size to 0.2 and random_state to 2. The training data and test data should be assigned to the following labels. ("X_train, X_test, Y_train, Y_test")</a:t>
            </a:r>
          </a:p>
          <a:p>
            <a:pPr rtl="0" fontAlgn="base"/>
            <a:r>
              <a:rPr lang="en-US" sz="2300" b="1" dirty="0"/>
              <a:t>Task 4: Create a logistic regression object then create a GridSearchCV object "logreg_cv" with cv = 10. Fit the object to find the best parameters from the dictionary "parameters".</a:t>
            </a:r>
          </a:p>
          <a:p>
            <a:pPr rtl="0" fontAlgn="base"/>
            <a:r>
              <a:rPr lang="en-US" sz="2300" dirty="0"/>
              <a:t>Task 5: Calculate the accuracy on the test data using the method "score":</a:t>
            </a:r>
          </a:p>
          <a:p>
            <a:pPr rtl="0" fontAlgn="base"/>
            <a:r>
              <a:rPr lang="en-US" sz="2300" dirty="0"/>
              <a:t>Task 6: Create a support vector machine object then create a "GridSearchCV" object "svm_cv" with cv - 10. Fit the object to find the best parameters from the dictionary "parameters".</a:t>
            </a:r>
          </a:p>
          <a:p>
            <a:pPr rtl="0" fontAlgn="base"/>
            <a:r>
              <a:rPr lang="en-US" sz="2300" b="1" dirty="0"/>
              <a:t>Task 7: Calculate the accuracy on the test data using the method "score":</a:t>
            </a:r>
          </a:p>
          <a:p>
            <a:pPr rtl="0" fontAlgn="base"/>
            <a:r>
              <a:rPr lang="en-US" sz="2300" dirty="0"/>
              <a:t>Task 8: Create a decision tree classifier object then create a "GridSearchCV" object "tree_cv" with cv = 10. Fit the object to find the best parameters from the dictionary "parameters".</a:t>
            </a:r>
          </a:p>
          <a:p>
            <a:pPr rtl="0" fontAlgn="base"/>
            <a:r>
              <a:rPr lang="en-US" sz="2300" dirty="0"/>
              <a:t>Task 9: Calculate the accuracy of tree_cv on the test data using the method "score"</a:t>
            </a:r>
          </a:p>
          <a:p>
            <a:pPr rtl="0" fontAlgn="base"/>
            <a:r>
              <a:rPr lang="en-US" sz="2300" dirty="0"/>
              <a:t>Task 10: Create a k nearest neighbors object then create a "GridSearchCV" object "knn_cv" with cv = 10. Fit the object to find the best parameters from the dictionary "parameters".</a:t>
            </a:r>
          </a:p>
          <a:p>
            <a:pPr rtl="0" fontAlgn="base"/>
            <a:r>
              <a:rPr lang="en-US" sz="2300" dirty="0"/>
              <a:t>Task 11: Calculate the accuracy of tree_cv on the test data using the method "score":</a:t>
            </a:r>
          </a:p>
          <a:p>
            <a:pPr rtl="0" fontAlgn="base"/>
            <a:r>
              <a:rPr lang="en-US" sz="2300" dirty="0"/>
              <a:t>Task 12: Find the method performs best</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Data Collection API Lab</a:t>
            </a:r>
          </a:p>
          <a:p>
            <a:pPr lvl="1" rtl="0" fontAlgn="base"/>
            <a:r>
              <a:rPr lang="en-US" sz="2300" dirty="0"/>
              <a:t>jupyter-labs-spacex-data-collection-api.ipynb</a:t>
            </a:r>
          </a:p>
          <a:p>
            <a:pPr lvl="1" rtl="0" fontAlgn="base"/>
            <a:endParaRPr lang="en-US" sz="2300" dirty="0"/>
          </a:p>
          <a:p>
            <a:pPr lvl="1" rtl="0" fontAlgn="base"/>
            <a:r>
              <a:rPr lang="en-US" sz="2300" dirty="0"/>
              <a:t>TODO: Web Scrapping </a:t>
            </a:r>
          </a:p>
          <a:p>
            <a:pPr lvl="1" rtl="0" fontAlgn="base"/>
            <a:r>
              <a:rPr lang="en-US" sz="2300" dirty="0"/>
              <a:t>Flight No., Date and time (UTC), Version booster, Payload, Payload mass, Orbit, Customer, Launch Outcome, Booster landing</a:t>
            </a:r>
          </a:p>
          <a:p>
            <a:pPr lvl="1" rtl="0" fontAlgn="base"/>
            <a:endParaRPr lang="en-US" sz="2300" dirty="0"/>
          </a:p>
          <a:p>
            <a:pPr lvl="1" rtl="0" fontAlgn="base"/>
            <a:endParaRPr lang="en-US" dirty="0"/>
          </a:p>
          <a:p>
            <a:pPr defTabSz="1774759">
              <a:defRPr/>
            </a:pPr>
            <a:r>
              <a:rPr lang="en-US" sz="1200" b="1" dirty="0"/>
              <a:t>Data Collection Via SpaceX’s REST API</a:t>
            </a:r>
          </a:p>
          <a:p>
            <a:pPr defTabSz="1774759">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SpaceX REST API Call -&gt; API Returns Json -&gt; Create Dataframe from Json -&gt; Wrangle Data -&gt; Export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Web Scraping Wikipedia</a:t>
            </a:r>
          </a:p>
          <a:p>
            <a:endParaRPr lang="en-US" dirty="0"/>
          </a:p>
          <a:p>
            <a:r>
              <a:rPr lang="en-US" dirty="0"/>
              <a:t>Get HTML response from Wikipedia -&gt; Extract data using BeautifulSoup -&gt; Create Dataframe from Data -&gt; Wrangle Data -&gt; Export Data</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183051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Data Collection API Lab</a:t>
            </a:r>
          </a:p>
          <a:p>
            <a:pPr lvl="1" rtl="0" fontAlgn="base"/>
            <a:r>
              <a:rPr lang="en-US" sz="2300" dirty="0"/>
              <a:t>jupyter-labs-spacex-data-collection-api.ipynb</a:t>
            </a:r>
            <a:endParaRPr lang="en-US" dirty="0"/>
          </a:p>
          <a:p>
            <a:pPr defTabSz="1774759">
              <a:defRPr/>
            </a:pPr>
            <a:r>
              <a:rPr lang="en-US" dirty="0"/>
              <a:t>Instructions: </a:t>
            </a:r>
            <a:r>
              <a:rPr lang="en-US" sz="1200" dirty="0">
                <a:solidFill>
                  <a:schemeClr val="accent3">
                    <a:lumMod val="25000"/>
                  </a:schemeClr>
                </a:solidFill>
                <a:latin typeface="Abadi" panose="020B0604020104020204" pitchFamily="34" charset="0"/>
              </a:rPr>
              <a:t>Present your data collection with SpaceX REST calls using key phrases </a:t>
            </a:r>
            <a:endParaRPr lang="en-US" dirty="0"/>
          </a:p>
          <a:p>
            <a:pPr rtl="0" fontAlgn="base"/>
            <a:r>
              <a:rPr lang="en-US" sz="2300" dirty="0"/>
              <a:t>My Answer:</a:t>
            </a:r>
            <a:br>
              <a:rPr lang="en-US" sz="2300" dirty="0"/>
            </a:br>
            <a:r>
              <a:rPr lang="en-US" sz="2300" dirty="0"/>
              <a:t>The first step was to retrieve SpaceX’s launch data via calling a GET request to their Rest API, which returns a JSON object. Said object was added to a </a:t>
            </a:r>
            <a:r>
              <a:rPr lang="en-US" sz="4400" dirty="0"/>
              <a:t>Pandas dataframe.</a:t>
            </a:r>
            <a:br>
              <a:rPr lang="en-US" sz="4400" dirty="0"/>
            </a:br>
            <a:r>
              <a:rPr lang="en-US" sz="4400" dirty="0"/>
              <a:t>Next the data were filtered</a:t>
            </a:r>
            <a:r>
              <a:rPr lang="en-US" sz="2300" dirty="0"/>
              <a:t> to include only `Falcon 9` launches, effectively removing all other booster* models.</a:t>
            </a:r>
          </a:p>
          <a:p>
            <a:pPr rtl="0" fontAlgn="base"/>
            <a:r>
              <a:rPr lang="en-US" sz="1200" b="0" i="0" kern="1200" dirty="0">
                <a:solidFill>
                  <a:schemeClr val="tx1"/>
                </a:solidFill>
                <a:effectLst/>
                <a:latin typeface="+mn-lt"/>
                <a:ea typeface="+mn-ea"/>
                <a:cs typeface="+mn-cs"/>
              </a:rPr>
              <a:t>Finally, missing values were addressed by calculating the mean of the remaining data, to replace ‘</a:t>
            </a:r>
            <a:r>
              <a:rPr lang="en-US" sz="1200" b="0" i="0" kern="1200" dirty="0" err="1">
                <a:solidFill>
                  <a:schemeClr val="tx1"/>
                </a:solidFill>
                <a:effectLst/>
                <a:latin typeface="+mn-lt"/>
                <a:ea typeface="+mn-ea"/>
                <a:cs typeface="+mn-cs"/>
              </a:rPr>
              <a:t>np.nan</a:t>
            </a:r>
            <a:r>
              <a:rPr lang="en-US" sz="1200" b="0" i="0" kern="1200" dirty="0">
                <a:solidFill>
                  <a:schemeClr val="tx1"/>
                </a:solidFill>
                <a:effectLst/>
                <a:latin typeface="+mn-lt"/>
                <a:ea typeface="+mn-ea"/>
                <a:cs typeface="+mn-cs"/>
              </a:rPr>
              <a:t>’ values.</a:t>
            </a:r>
          </a:p>
          <a:p>
            <a:pPr rtl="0" fontAlgn="base"/>
            <a:endParaRPr lang="en-US" sz="1200" b="0" i="0" kern="1200" dirty="0">
              <a:solidFill>
                <a:schemeClr val="tx1"/>
              </a:solidFill>
              <a:effectLst/>
              <a:latin typeface="+mn-lt"/>
              <a:ea typeface="+mn-ea"/>
              <a:cs typeface="+mn-cs"/>
            </a:endParaRPr>
          </a:p>
          <a:p>
            <a:pPr>
              <a:lnSpc>
                <a:spcPct val="100000"/>
              </a:lnSpc>
              <a:spcBef>
                <a:spcPts val="1400"/>
              </a:spcBef>
            </a:pPr>
            <a:r>
              <a:rPr lang="en-US" sz="24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r>
              <a:rPr lang="en-US" sz="2400" dirty="0">
                <a:solidFill>
                  <a:schemeClr val="accent3">
                    <a:lumMod val="25000"/>
                  </a:schemeClr>
                </a:solidFill>
                <a:latin typeface="Abadi" panose="020B0604020104020204" pitchFamily="34" charset="0"/>
              </a:rPr>
              <a:t>Add the GitHub URL of the completed SpaceX API calls notebook </a:t>
            </a:r>
            <a:r>
              <a:rPr lang="en-US" sz="2400" dirty="0">
                <a:solidFill>
                  <a:srgbClr val="1C7DDB"/>
                </a:solidFill>
                <a:latin typeface="Abadi" panose="020B0604020104020204" pitchFamily="34" charset="0"/>
              </a:rPr>
              <a:t>(must include completed code cell and outcome cell), </a:t>
            </a:r>
            <a:r>
              <a:rPr lang="en-US" sz="2400" dirty="0">
                <a:solidFill>
                  <a:schemeClr val="accent3">
                    <a:lumMod val="25000"/>
                  </a:schemeClr>
                </a:solidFill>
                <a:latin typeface="Abadi" panose="020B0604020104020204" pitchFamily="34" charset="0"/>
              </a:rPr>
              <a:t>as an external reference and peer-review purpose</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1400"/>
              </a:spcBef>
              <a:spcAft>
                <a:spcPts val="0"/>
              </a:spcAft>
              <a:buClrTx/>
              <a:buSzTx/>
              <a:buFontTx/>
              <a:buNone/>
              <a:tabLst/>
              <a:defRPr/>
            </a:pPr>
            <a:r>
              <a:rPr lang="en-US" sz="2400" dirty="0">
                <a:solidFill>
                  <a:srgbClr val="1C7DDB"/>
                </a:solidFill>
                <a:latin typeface="Abadi"/>
              </a:rPr>
              <a:t>Place your flowchart of SpaceX API calls here</a:t>
            </a:r>
            <a:endParaRPr lang="en-US" sz="2400" dirty="0">
              <a:cs typeface="Calibri" panose="020F0502020204030204"/>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rtl="0" fontAlgn="base"/>
            <a:br>
              <a:rPr lang="en-US" sz="2400" dirty="0"/>
            </a:br>
            <a:endParaRPr lang="en-US" sz="2300" dirty="0"/>
          </a:p>
          <a:p>
            <a:pPr rtl="0" fontAlgn="base"/>
            <a:endParaRPr lang="en-US" dirty="0"/>
          </a:p>
          <a:p>
            <a:pPr defTabSz="1774759">
              <a:defRPr/>
            </a:pPr>
            <a:r>
              <a:rPr lang="en-US" sz="1200" b="1" dirty="0"/>
              <a:t>Data Collection Via SpaceX’s REST API</a:t>
            </a:r>
          </a:p>
          <a:p>
            <a:pPr defTabSz="1774759">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SpaceX REST API Call -&gt; API Returns Json -&gt; Create Dataframe from Json -&gt; Export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indent="0" defTabSz="1774759">
              <a:buFontTx/>
              <a:buNone/>
              <a:defRPr/>
            </a:pPr>
            <a:endParaRPr lang="en-US" sz="2300" dirty="0"/>
          </a:p>
          <a:p>
            <a:pPr defTabSz="1774759">
              <a:defRPr/>
            </a:pPr>
            <a:endParaRPr lang="en-US" sz="2300" dirty="0"/>
          </a:p>
          <a:p>
            <a:pPr defTabSz="1774759">
              <a:defRPr/>
            </a:pPr>
            <a:endParaRPr lang="en-US" sz="2300" dirty="0"/>
          </a:p>
          <a:p>
            <a:pPr defTabSz="1774759">
              <a:defRPr/>
            </a:pPr>
            <a:endParaRPr lang="en-US" sz="2300" dirty="0"/>
          </a:p>
          <a:p>
            <a:pPr marL="443690" indent="-443690" defTabSz="1774759">
              <a:buFontTx/>
              <a:buAutoNum type="arabicPeriod"/>
              <a:defRPr/>
            </a:pPr>
            <a:endParaRPr lang="en-US" sz="2300" b="1"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3332793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2300" b="1" dirty="0"/>
              <a:t>Data Collection with Web Scraping Lab</a:t>
            </a:r>
          </a:p>
          <a:p>
            <a:pPr lvl="1" rtl="0" fontAlgn="base"/>
            <a:r>
              <a:rPr lang="en-US" sz="2300" dirty="0"/>
              <a:t>jupyter-labs-webscraping.ipynb</a:t>
            </a:r>
          </a:p>
          <a:p>
            <a:endParaRPr lang="en-US" dirty="0"/>
          </a:p>
          <a:p>
            <a:pPr rtl="0" fontAlgn="base"/>
            <a:r>
              <a:rPr lang="en-US" sz="2300" dirty="0"/>
              <a:t>Request the Falcon 9 Launch information from the Wiki page.</a:t>
            </a:r>
          </a:p>
          <a:p>
            <a:pPr rtl="0" fontAlgn="base"/>
            <a:r>
              <a:rPr lang="en-US" sz="2300" dirty="0"/>
              <a:t>Extract all data tables using </a:t>
            </a:r>
            <a:r>
              <a:rPr lang="en-US" sz="2400" dirty="0"/>
              <a:t>BeautifulSoup.</a:t>
            </a:r>
            <a:endParaRPr lang="en-US" sz="2300" dirty="0"/>
          </a:p>
          <a:p>
            <a:pPr rtl="0" fontAlgn="base"/>
            <a:r>
              <a:rPr lang="en-US" sz="2300" dirty="0"/>
              <a:t>Get variable names from the HTML table’s header.</a:t>
            </a:r>
          </a:p>
          <a:p>
            <a:pPr rtl="0" fontAlgn="base"/>
            <a:r>
              <a:rPr lang="en-US" sz="2300" dirty="0"/>
              <a:t>Create pandas data frame from the collected data.</a:t>
            </a:r>
          </a:p>
          <a:p>
            <a:pPr rtl="0" fontAlgn="base"/>
            <a:endParaRPr lang="en-US" sz="2300" dirty="0"/>
          </a:p>
          <a:p>
            <a:pPr rtl="0" fontAlgn="base"/>
            <a:r>
              <a:rPr lang="en-US" sz="1200" b="1" dirty="0"/>
              <a:t>Web Scraping Wikipedia</a:t>
            </a:r>
          </a:p>
          <a:p>
            <a:endParaRPr lang="en-US" dirty="0"/>
          </a:p>
          <a:p>
            <a:r>
              <a:rPr lang="en-US" dirty="0"/>
              <a:t>Get HTML response from Wikipedia -&gt; Extract data using BeautifulSoup -&gt; Create Dataframe from Data -&gt; Export Data</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dirty="0"/>
          </a:p>
        </p:txBody>
      </p:sp>
    </p:spTree>
    <p:extLst>
      <p:ext uri="{BB962C8B-B14F-4D97-AF65-F5344CB8AC3E}">
        <p14:creationId xmlns:p14="http://schemas.microsoft.com/office/powerpoint/2010/main" val="53177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dirty="0"/>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9/18/2023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15866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85978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005929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048841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4193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8774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76512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069639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582509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605831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778785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16226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51070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730554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144593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086573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2546433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315300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15482950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2.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t>‹#›</a:t>
            </a:fld>
            <a:endParaRPr lang="en-US" dirty="0"/>
          </a:p>
        </p:txBody>
      </p:sp>
    </p:spTree>
    <p:extLst>
      <p:ext uri="{BB962C8B-B14F-4D97-AF65-F5344CB8AC3E}">
        <p14:creationId xmlns:p14="http://schemas.microsoft.com/office/powerpoint/2010/main" val="3360661248"/>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9" r:id="rId1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mmerRayAMorrow@gmail.com"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28.svg"/><Relationship Id="rId11" Type="http://schemas.openxmlformats.org/officeDocument/2006/relationships/comments" Target="../comments/comment5.xml"/><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comments" Target="../comments/commen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1.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31.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31.xml"/><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3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p:nvPr/>
        </p:nvSpPr>
        <p:spPr>
          <a:xfrm>
            <a:off x="1069652" y="5134702"/>
            <a:ext cx="3923414" cy="784830"/>
          </a:xfrm>
          <a:prstGeom prst="rect">
            <a:avLst/>
          </a:prstGeom>
        </p:spPr>
        <p:txBody>
          <a:bodyPr wrap="square" lIns="91440" tIns="45720" rIns="91440" bIns="45720" anchor="ctr">
            <a:sp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0"/>
              </a:spcBef>
              <a:buNone/>
            </a:pPr>
            <a:r>
              <a:rPr lang="en-US" sz="1500" dirty="0">
                <a:solidFill>
                  <a:schemeClr val="tx1">
                    <a:lumMod val="75000"/>
                  </a:schemeClr>
                </a:solidFill>
                <a:latin typeface="Abadi"/>
              </a:rPr>
              <a:t>SummerRay A. Morrow</a:t>
            </a:r>
          </a:p>
          <a:p>
            <a:pPr marL="0" indent="0">
              <a:lnSpc>
                <a:spcPct val="100000"/>
              </a:lnSpc>
              <a:spcBef>
                <a:spcPts val="0"/>
              </a:spcBef>
              <a:buNone/>
            </a:pPr>
            <a:r>
              <a:rPr lang="en-US" sz="1500" dirty="0">
                <a:solidFill>
                  <a:schemeClr val="tx1">
                    <a:lumMod val="75000"/>
                  </a:schemeClr>
                </a:solidFill>
                <a:latin typeface="Abadi"/>
                <a:hlinkClick r:id="rId3">
                  <a:extLst>
                    <a:ext uri="{A12FA001-AC4F-418D-AE19-62706E023703}">
                      <ahyp:hlinkClr xmlns:ahyp="http://schemas.microsoft.com/office/drawing/2018/hyperlinkcolor" val="tx"/>
                    </a:ext>
                  </a:extLst>
                </a:hlinkClick>
              </a:rPr>
              <a:t>SummerRayAMorrow@gmail.com</a:t>
            </a:r>
            <a:endParaRPr lang="en-US" sz="1500" dirty="0">
              <a:solidFill>
                <a:schemeClr val="tx1">
                  <a:lumMod val="75000"/>
                </a:schemeClr>
              </a:solidFill>
              <a:latin typeface="Abadi"/>
            </a:endParaRPr>
          </a:p>
          <a:p>
            <a:pPr marL="0" indent="0">
              <a:lnSpc>
                <a:spcPct val="100000"/>
              </a:lnSpc>
              <a:spcBef>
                <a:spcPts val="0"/>
              </a:spcBef>
              <a:buNone/>
            </a:pPr>
            <a:r>
              <a:rPr lang="en-US" sz="1500" dirty="0">
                <a:solidFill>
                  <a:schemeClr val="tx1">
                    <a:lumMod val="75000"/>
                  </a:schemeClr>
                </a:solidFill>
                <a:latin typeface="Abadi"/>
              </a:rPr>
              <a:t>2023</a:t>
            </a:r>
          </a:p>
        </p:txBody>
      </p:sp>
      <p:pic>
        <p:nvPicPr>
          <p:cNvPr id="6" name="Picture 2" descr="IBM Skills Network Logo - Horizontal-noai copy.png">
            <a:extLst>
              <a:ext uri="{FF2B5EF4-FFF2-40B4-BE49-F238E27FC236}">
                <a16:creationId xmlns:a16="http://schemas.microsoft.com/office/drawing/2014/main" id="{34E0D305-DD12-4AA2-A07E-DE5766E1E448}"/>
              </a:ext>
            </a:extLst>
          </p:cNvPr>
          <p:cNvPicPr>
            <a:picLocks noChangeAspect="1"/>
          </p:cNvPicPr>
          <p:nvPr/>
        </p:nvPicPr>
        <p:blipFill>
          <a:blip r:embed="rId4"/>
          <a:stretch>
            <a:fillRect/>
          </a:stretch>
        </p:blipFill>
        <p:spPr>
          <a:xfrm>
            <a:off x="1069652" y="938468"/>
            <a:ext cx="2104103" cy="629183"/>
          </a:xfrm>
          <a:prstGeom prst="rect">
            <a:avLst/>
          </a:prstGeom>
          <a:ln>
            <a:noFill/>
          </a:ln>
          <a:effectLst>
            <a:glow rad="38100">
              <a:srgbClr val="667982"/>
            </a:glo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10</a:t>
            </a:fld>
            <a:endParaRPr lang="en-US" dirty="0">
              <a:solidFill>
                <a:schemeClr val="tx1">
                  <a:lumMod val="75000"/>
                </a:schemeClr>
              </a:solidFill>
            </a:endParaRPr>
          </a:p>
        </p:txBody>
      </p:sp>
      <p:sp>
        <p:nvSpPr>
          <p:cNvPr id="5" name="Content Placeholder 4"/>
          <p:cNvSpPr>
            <a:spLocks noGrp="1"/>
          </p:cNvSpPr>
          <p:nvPr>
            <p:ph idx="4294967295"/>
          </p:nvPr>
        </p:nvSpPr>
        <p:spPr>
          <a:xfrm>
            <a:off x="6212811" y="4443995"/>
            <a:ext cx="3980530" cy="2075628"/>
          </a:xfrm>
          <a:prstGeom prst="rect">
            <a:avLst/>
          </a:prstGeom>
        </p:spPr>
        <p:txBody>
          <a:bodyPr anchor="ctr">
            <a:normAutofit/>
          </a:bodyPr>
          <a:lstStyle/>
          <a:p>
            <a:pPr>
              <a:spcBef>
                <a:spcPts val="0"/>
              </a:spcBef>
            </a:pPr>
            <a:r>
              <a:rPr lang="en-US" sz="1500" dirty="0">
                <a:solidFill>
                  <a:schemeClr val="tx1">
                    <a:lumMod val="75000"/>
                  </a:schemeClr>
                </a:solidFill>
                <a:latin typeface="Abadi" panose="020B0604020104020204" pitchFamily="34" charset="0"/>
              </a:rPr>
              <a:t>Calculate from launches from each site.</a:t>
            </a:r>
          </a:p>
          <a:p>
            <a:pPr>
              <a:spcBef>
                <a:spcPts val="0"/>
              </a:spcBef>
            </a:pPr>
            <a:r>
              <a:rPr lang="en-US" sz="1500" dirty="0">
                <a:solidFill>
                  <a:schemeClr val="tx1">
                    <a:lumMod val="75000"/>
                  </a:schemeClr>
                </a:solidFill>
                <a:latin typeface="Abadi" panose="020B0604020104020204" pitchFamily="34" charset="0"/>
              </a:rPr>
              <a:t>Calculate occurrences within each orbit.</a:t>
            </a:r>
          </a:p>
          <a:p>
            <a:pPr>
              <a:spcBef>
                <a:spcPts val="0"/>
              </a:spcBef>
            </a:pPr>
            <a:r>
              <a:rPr lang="en-US" sz="1500" dirty="0">
                <a:solidFill>
                  <a:schemeClr val="tx1">
                    <a:lumMod val="75000"/>
                  </a:schemeClr>
                </a:solidFill>
                <a:latin typeface="Abadi" panose="020B0604020104020204" pitchFamily="34" charset="0"/>
              </a:rPr>
              <a:t>Calculate mission outcomes per orbit type.</a:t>
            </a:r>
          </a:p>
          <a:p>
            <a:pPr>
              <a:spcBef>
                <a:spcPts val="0"/>
              </a:spcBef>
            </a:pPr>
            <a:r>
              <a:rPr lang="en-US" sz="1500" dirty="0">
                <a:solidFill>
                  <a:schemeClr val="tx1">
                    <a:lumMod val="75000"/>
                  </a:schemeClr>
                </a:solidFill>
                <a:latin typeface="Abadi" panose="020B0604020104020204" pitchFamily="34" charset="0"/>
              </a:rPr>
              <a:t>Create a landing outcome label.</a:t>
            </a:r>
          </a:p>
          <a:p>
            <a:pPr>
              <a:spcBef>
                <a:spcPts val="0"/>
              </a:spcBef>
            </a:pPr>
            <a:r>
              <a:rPr lang="en-US" sz="1500" dirty="0">
                <a:solidFill>
                  <a:schemeClr val="tx1">
                    <a:lumMod val="75000"/>
                  </a:schemeClr>
                </a:solidFill>
                <a:latin typeface="Abadi" panose="020B0604020104020204" pitchFamily="34" charset="0"/>
              </a:rPr>
              <a:t>Handle missing values.</a:t>
            </a:r>
          </a:p>
          <a:p>
            <a:pPr>
              <a:spcBef>
                <a:spcPts val="0"/>
              </a:spcBef>
            </a:pPr>
            <a:r>
              <a:rPr lang="en-US" sz="1500" dirty="0">
                <a:solidFill>
                  <a:schemeClr val="tx1">
                    <a:lumMod val="75000"/>
                  </a:schemeClr>
                </a:solidFill>
                <a:latin typeface="Abadi" panose="020B0604020104020204" pitchFamily="34" charset="0"/>
              </a:rPr>
              <a:t>Determine Success Rate</a:t>
            </a:r>
          </a:p>
        </p:txBody>
      </p:sp>
      <p:sp>
        <p:nvSpPr>
          <p:cNvPr id="8"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Data Wrangling</a:t>
            </a:r>
            <a:br>
              <a:rPr lang="en-US" sz="3000" b="1" dirty="0">
                <a:solidFill>
                  <a:schemeClr val="tx1">
                    <a:lumMod val="75000"/>
                  </a:schemeClr>
                </a:solidFill>
                <a:latin typeface="Abadi"/>
              </a:rPr>
            </a:br>
            <a:r>
              <a:rPr lang="en-US" sz="2000" b="1" dirty="0">
                <a:solidFill>
                  <a:schemeClr val="tx1">
                    <a:lumMod val="75000"/>
                  </a:schemeClr>
                </a:solidFill>
                <a:latin typeface="Abadi"/>
              </a:rPr>
              <a:t>One Hot Encoding</a:t>
            </a:r>
          </a:p>
        </p:txBody>
      </p:sp>
      <p:sp>
        <p:nvSpPr>
          <p:cNvPr id="15" name="TextBox 14">
            <a:extLst>
              <a:ext uri="{FF2B5EF4-FFF2-40B4-BE49-F238E27FC236}">
                <a16:creationId xmlns:a16="http://schemas.microsoft.com/office/drawing/2014/main" id="{F3CDF8C5-B470-47B1-8D7B-ACC9CE70D987}"/>
              </a:ext>
            </a:extLst>
          </p:cNvPr>
          <p:cNvSpPr txBox="1"/>
          <p:nvPr/>
        </p:nvSpPr>
        <p:spPr>
          <a:xfrm>
            <a:off x="-2205" y="6534093"/>
            <a:ext cx="12192000" cy="323165"/>
          </a:xfrm>
          <a:prstGeom prst="rect">
            <a:avLst/>
          </a:prstGeom>
          <a:noFill/>
        </p:spPr>
        <p:txBody>
          <a:bodyPr wrap="square" rtlCol="0">
            <a:spAutoFit/>
          </a:bodyPr>
          <a:lstStyle/>
          <a:p>
            <a:pPr algn="ctr"/>
            <a:r>
              <a:rPr lang="en-US" sz="1500" dirty="0">
                <a:solidFill>
                  <a:schemeClr val="tx1">
                    <a:lumMod val="75000"/>
                  </a:schemeClr>
                </a:solidFill>
                <a:latin typeface="Abadi" panose="020B0604020104020204" pitchFamily="34" charset="0"/>
              </a:rPr>
              <a:t>Note: Not all code blocks are included here, the rest can be found by checking the following link. https://github.com/SummerRayMorrow</a:t>
            </a:r>
          </a:p>
        </p:txBody>
      </p:sp>
      <p:grpSp>
        <p:nvGrpSpPr>
          <p:cNvPr id="94" name="Group 93">
            <a:extLst>
              <a:ext uri="{FF2B5EF4-FFF2-40B4-BE49-F238E27FC236}">
                <a16:creationId xmlns:a16="http://schemas.microsoft.com/office/drawing/2014/main" id="{C6006022-F0D2-4C56-B827-720340E58474}"/>
              </a:ext>
            </a:extLst>
          </p:cNvPr>
          <p:cNvGrpSpPr/>
          <p:nvPr/>
        </p:nvGrpSpPr>
        <p:grpSpPr>
          <a:xfrm>
            <a:off x="928448" y="964379"/>
            <a:ext cx="10989282" cy="4926156"/>
            <a:chOff x="928448" y="802454"/>
            <a:chExt cx="10989282" cy="4926156"/>
          </a:xfrm>
        </p:grpSpPr>
        <p:pic>
          <p:nvPicPr>
            <p:cNvPr id="53" name="Picture 52">
              <a:extLst>
                <a:ext uri="{FF2B5EF4-FFF2-40B4-BE49-F238E27FC236}">
                  <a16:creationId xmlns:a16="http://schemas.microsoft.com/office/drawing/2014/main" id="{407A5966-4C67-410A-AE57-12EA99FBA4F1}"/>
                </a:ext>
              </a:extLst>
            </p:cNvPr>
            <p:cNvPicPr>
              <a:picLocks noChangeAspect="1"/>
            </p:cNvPicPr>
            <p:nvPr/>
          </p:nvPicPr>
          <p:blipFill>
            <a:blip r:embed="rId3"/>
            <a:stretch>
              <a:fillRect/>
            </a:stretch>
          </p:blipFill>
          <p:spPr>
            <a:xfrm>
              <a:off x="6335362" y="802454"/>
              <a:ext cx="3739065" cy="684707"/>
            </a:xfrm>
            <a:prstGeom prst="rect">
              <a:avLst/>
            </a:prstGeom>
            <a:ln w="28575">
              <a:solidFill>
                <a:srgbClr val="79929F"/>
              </a:solidFill>
            </a:ln>
          </p:spPr>
        </p:pic>
        <p:grpSp>
          <p:nvGrpSpPr>
            <p:cNvPr id="93" name="Group 92">
              <a:extLst>
                <a:ext uri="{FF2B5EF4-FFF2-40B4-BE49-F238E27FC236}">
                  <a16:creationId xmlns:a16="http://schemas.microsoft.com/office/drawing/2014/main" id="{B0D0593C-10FB-4EC5-A081-C9167721ACCA}"/>
                </a:ext>
              </a:extLst>
            </p:cNvPr>
            <p:cNvGrpSpPr/>
            <p:nvPr/>
          </p:nvGrpSpPr>
          <p:grpSpPr>
            <a:xfrm>
              <a:off x="928448" y="824009"/>
              <a:ext cx="10989282" cy="4904601"/>
              <a:chOff x="928448" y="824009"/>
              <a:chExt cx="10989282" cy="4904601"/>
            </a:xfrm>
          </p:grpSpPr>
          <p:sp>
            <p:nvSpPr>
              <p:cNvPr id="11" name="Arrow: Bent 10">
                <a:extLst>
                  <a:ext uri="{FF2B5EF4-FFF2-40B4-BE49-F238E27FC236}">
                    <a16:creationId xmlns:a16="http://schemas.microsoft.com/office/drawing/2014/main" id="{3838DEAC-E751-4D86-B6DA-3A7D73564CF6}"/>
                  </a:ext>
                </a:extLst>
              </p:cNvPr>
              <p:cNvSpPr/>
              <p:nvPr/>
            </p:nvSpPr>
            <p:spPr>
              <a:xfrm rot="16200000">
                <a:off x="9607847" y="3229804"/>
                <a:ext cx="482920" cy="526440"/>
              </a:xfrm>
              <a:prstGeom prst="bentArrow">
                <a:avLst/>
              </a:prstGeom>
              <a:solidFill>
                <a:srgbClr val="78929F"/>
              </a:solidFill>
              <a:ln w="1905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lumMod val="75000"/>
                    </a:schemeClr>
                  </a:solidFill>
                </a:endParaRPr>
              </a:p>
            </p:txBody>
          </p:sp>
          <p:sp>
            <p:nvSpPr>
              <p:cNvPr id="35" name="Arrow: Right 34">
                <a:extLst>
                  <a:ext uri="{FF2B5EF4-FFF2-40B4-BE49-F238E27FC236}">
                    <a16:creationId xmlns:a16="http://schemas.microsoft.com/office/drawing/2014/main" id="{5B1185B8-1621-4E30-B2E7-E157E2071717}"/>
                  </a:ext>
                </a:extLst>
              </p:cNvPr>
              <p:cNvSpPr/>
              <p:nvPr/>
            </p:nvSpPr>
            <p:spPr>
              <a:xfrm>
                <a:off x="5344160" y="1043508"/>
                <a:ext cx="888214" cy="254891"/>
              </a:xfrm>
              <a:prstGeom prst="rightArrow">
                <a:avLst/>
              </a:prstGeom>
              <a:solidFill>
                <a:srgbClr val="78929F"/>
              </a:solidFill>
              <a:ln w="1905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grpSp>
            <p:nvGrpSpPr>
              <p:cNvPr id="77" name="Group 76">
                <a:extLst>
                  <a:ext uri="{FF2B5EF4-FFF2-40B4-BE49-F238E27FC236}">
                    <a16:creationId xmlns:a16="http://schemas.microsoft.com/office/drawing/2014/main" id="{1A941110-BFAB-40C6-AA18-D17597298F99}"/>
                  </a:ext>
                </a:extLst>
              </p:cNvPr>
              <p:cNvGrpSpPr/>
              <p:nvPr/>
            </p:nvGrpSpPr>
            <p:grpSpPr>
              <a:xfrm>
                <a:off x="934907" y="824009"/>
                <a:ext cx="4296638" cy="1481832"/>
                <a:chOff x="934907" y="824009"/>
                <a:chExt cx="4296638" cy="1481832"/>
              </a:xfrm>
            </p:grpSpPr>
            <p:pic>
              <p:nvPicPr>
                <p:cNvPr id="47" name="Picture 46">
                  <a:extLst>
                    <a:ext uri="{FF2B5EF4-FFF2-40B4-BE49-F238E27FC236}">
                      <a16:creationId xmlns:a16="http://schemas.microsoft.com/office/drawing/2014/main" id="{1FD07952-473A-47C7-AE29-9F43EFDF9AAD}"/>
                    </a:ext>
                  </a:extLst>
                </p:cNvPr>
                <p:cNvPicPr>
                  <a:picLocks noChangeAspect="1"/>
                </p:cNvPicPr>
                <p:nvPr/>
              </p:nvPicPr>
              <p:blipFill>
                <a:blip r:embed="rId4"/>
                <a:stretch>
                  <a:fillRect/>
                </a:stretch>
              </p:blipFill>
              <p:spPr>
                <a:xfrm>
                  <a:off x="936825" y="1510963"/>
                  <a:ext cx="1840570" cy="794878"/>
                </a:xfrm>
                <a:prstGeom prst="rect">
                  <a:avLst/>
                </a:prstGeom>
                <a:ln w="28575">
                  <a:solidFill>
                    <a:srgbClr val="79929F"/>
                  </a:solidFill>
                </a:ln>
              </p:spPr>
            </p:pic>
            <p:pic>
              <p:nvPicPr>
                <p:cNvPr id="49" name="Picture 48">
                  <a:extLst>
                    <a:ext uri="{FF2B5EF4-FFF2-40B4-BE49-F238E27FC236}">
                      <a16:creationId xmlns:a16="http://schemas.microsoft.com/office/drawing/2014/main" id="{77BEF5C3-E837-4958-911F-F9376C22CEEB}"/>
                    </a:ext>
                  </a:extLst>
                </p:cNvPr>
                <p:cNvPicPr>
                  <a:picLocks noChangeAspect="1"/>
                </p:cNvPicPr>
                <p:nvPr/>
              </p:nvPicPr>
              <p:blipFill>
                <a:blip r:embed="rId5"/>
                <a:stretch>
                  <a:fillRect/>
                </a:stretch>
              </p:blipFill>
              <p:spPr>
                <a:xfrm>
                  <a:off x="934907" y="824009"/>
                  <a:ext cx="4296638" cy="658531"/>
                </a:xfrm>
                <a:prstGeom prst="rect">
                  <a:avLst/>
                </a:prstGeom>
                <a:ln w="28575">
                  <a:solidFill>
                    <a:srgbClr val="79929F"/>
                  </a:solidFill>
                </a:ln>
              </p:spPr>
            </p:pic>
          </p:grpSp>
          <p:pic>
            <p:nvPicPr>
              <p:cNvPr id="51" name="Picture 50">
                <a:extLst>
                  <a:ext uri="{FF2B5EF4-FFF2-40B4-BE49-F238E27FC236}">
                    <a16:creationId xmlns:a16="http://schemas.microsoft.com/office/drawing/2014/main" id="{0216E32E-899A-4C65-8076-E3AAA04E3363}"/>
                  </a:ext>
                </a:extLst>
              </p:cNvPr>
              <p:cNvPicPr>
                <a:picLocks noChangeAspect="1"/>
              </p:cNvPicPr>
              <p:nvPr/>
            </p:nvPicPr>
            <p:blipFill>
              <a:blip r:embed="rId6"/>
              <a:stretch>
                <a:fillRect/>
              </a:stretch>
            </p:blipFill>
            <p:spPr>
              <a:xfrm>
                <a:off x="6332981" y="1512357"/>
                <a:ext cx="1533228" cy="2428245"/>
              </a:xfrm>
              <a:prstGeom prst="rect">
                <a:avLst/>
              </a:prstGeom>
              <a:ln w="28575">
                <a:solidFill>
                  <a:srgbClr val="79929F"/>
                </a:solidFill>
              </a:ln>
            </p:spPr>
          </p:pic>
          <p:grpSp>
            <p:nvGrpSpPr>
              <p:cNvPr id="81" name="Group 80">
                <a:extLst>
                  <a:ext uri="{FF2B5EF4-FFF2-40B4-BE49-F238E27FC236}">
                    <a16:creationId xmlns:a16="http://schemas.microsoft.com/office/drawing/2014/main" id="{00A90992-69E7-4405-9EED-F40E06DDFFC7}"/>
                  </a:ext>
                </a:extLst>
              </p:cNvPr>
              <p:cNvGrpSpPr/>
              <p:nvPr/>
            </p:nvGrpSpPr>
            <p:grpSpPr>
              <a:xfrm>
                <a:off x="928448" y="2428166"/>
                <a:ext cx="4110761" cy="2431411"/>
                <a:chOff x="779151" y="2763223"/>
                <a:chExt cx="4110761" cy="2431411"/>
              </a:xfrm>
            </p:grpSpPr>
            <p:pic>
              <p:nvPicPr>
                <p:cNvPr id="55" name="Picture 54">
                  <a:extLst>
                    <a:ext uri="{FF2B5EF4-FFF2-40B4-BE49-F238E27FC236}">
                      <a16:creationId xmlns:a16="http://schemas.microsoft.com/office/drawing/2014/main" id="{390CB3EC-941F-43AB-8FB3-A3C39FF02E49}"/>
                    </a:ext>
                  </a:extLst>
                </p:cNvPr>
                <p:cNvPicPr>
                  <a:picLocks noChangeAspect="1"/>
                </p:cNvPicPr>
                <p:nvPr/>
              </p:nvPicPr>
              <p:blipFill>
                <a:blip r:embed="rId7"/>
                <a:stretch>
                  <a:fillRect/>
                </a:stretch>
              </p:blipFill>
              <p:spPr>
                <a:xfrm>
                  <a:off x="779151" y="3404368"/>
                  <a:ext cx="1663023" cy="1790266"/>
                </a:xfrm>
                <a:prstGeom prst="rect">
                  <a:avLst/>
                </a:prstGeom>
                <a:ln w="28575">
                  <a:solidFill>
                    <a:srgbClr val="79929F"/>
                  </a:solidFill>
                </a:ln>
              </p:spPr>
            </p:pic>
            <p:pic>
              <p:nvPicPr>
                <p:cNvPr id="57" name="Picture 56">
                  <a:extLst>
                    <a:ext uri="{FF2B5EF4-FFF2-40B4-BE49-F238E27FC236}">
                      <a16:creationId xmlns:a16="http://schemas.microsoft.com/office/drawing/2014/main" id="{1E8B0E1C-09C9-4A2E-B4B7-C0AEE1CBDB83}"/>
                    </a:ext>
                  </a:extLst>
                </p:cNvPr>
                <p:cNvPicPr>
                  <a:picLocks noChangeAspect="1"/>
                </p:cNvPicPr>
                <p:nvPr/>
              </p:nvPicPr>
              <p:blipFill>
                <a:blip r:embed="rId8"/>
                <a:stretch>
                  <a:fillRect/>
                </a:stretch>
              </p:blipFill>
              <p:spPr>
                <a:xfrm>
                  <a:off x="779462" y="2763223"/>
                  <a:ext cx="4110450" cy="623872"/>
                </a:xfrm>
                <a:prstGeom prst="rect">
                  <a:avLst/>
                </a:prstGeom>
                <a:ln w="28575">
                  <a:solidFill>
                    <a:srgbClr val="79929F"/>
                  </a:solidFill>
                </a:ln>
              </p:spPr>
            </p:pic>
          </p:grpSp>
          <p:pic>
            <p:nvPicPr>
              <p:cNvPr id="61" name="Picture 60">
                <a:extLst>
                  <a:ext uri="{FF2B5EF4-FFF2-40B4-BE49-F238E27FC236}">
                    <a16:creationId xmlns:a16="http://schemas.microsoft.com/office/drawing/2014/main" id="{DD2096DE-67DD-4725-9765-3CB52F3FC6EF}"/>
                  </a:ext>
                </a:extLst>
              </p:cNvPr>
              <p:cNvPicPr>
                <a:picLocks noChangeAspect="1"/>
              </p:cNvPicPr>
              <p:nvPr/>
            </p:nvPicPr>
            <p:blipFill>
              <a:blip r:embed="rId9"/>
              <a:stretch>
                <a:fillRect/>
              </a:stretch>
            </p:blipFill>
            <p:spPr>
              <a:xfrm>
                <a:off x="2730852" y="3174681"/>
                <a:ext cx="3481959" cy="1828841"/>
              </a:xfrm>
              <a:prstGeom prst="rect">
                <a:avLst/>
              </a:prstGeom>
              <a:ln w="28575">
                <a:solidFill>
                  <a:srgbClr val="79929F"/>
                </a:solidFill>
              </a:ln>
            </p:spPr>
          </p:pic>
          <p:grpSp>
            <p:nvGrpSpPr>
              <p:cNvPr id="79" name="Group 78">
                <a:extLst>
                  <a:ext uri="{FF2B5EF4-FFF2-40B4-BE49-F238E27FC236}">
                    <a16:creationId xmlns:a16="http://schemas.microsoft.com/office/drawing/2014/main" id="{A2E92012-D757-4B7F-BBBE-49345A6833AF}"/>
                  </a:ext>
                </a:extLst>
              </p:cNvPr>
              <p:cNvGrpSpPr/>
              <p:nvPr/>
            </p:nvGrpSpPr>
            <p:grpSpPr>
              <a:xfrm>
                <a:off x="7982056" y="2752739"/>
                <a:ext cx="1905700" cy="682401"/>
                <a:chOff x="11447480" y="4768424"/>
                <a:chExt cx="1905700" cy="682401"/>
              </a:xfrm>
            </p:grpSpPr>
            <p:pic>
              <p:nvPicPr>
                <p:cNvPr id="63" name="Picture 62">
                  <a:extLst>
                    <a:ext uri="{FF2B5EF4-FFF2-40B4-BE49-F238E27FC236}">
                      <a16:creationId xmlns:a16="http://schemas.microsoft.com/office/drawing/2014/main" id="{E8FA086F-3235-4C04-9FD0-36C508F388C6}"/>
                    </a:ext>
                  </a:extLst>
                </p:cNvPr>
                <p:cNvPicPr>
                  <a:picLocks noChangeAspect="1"/>
                </p:cNvPicPr>
                <p:nvPr/>
              </p:nvPicPr>
              <p:blipFill>
                <a:blip r:embed="rId10"/>
                <a:stretch>
                  <a:fillRect/>
                </a:stretch>
              </p:blipFill>
              <p:spPr>
                <a:xfrm>
                  <a:off x="11447480" y="5198756"/>
                  <a:ext cx="1236912" cy="252069"/>
                </a:xfrm>
                <a:prstGeom prst="rect">
                  <a:avLst/>
                </a:prstGeom>
                <a:ln w="28575">
                  <a:solidFill>
                    <a:srgbClr val="79929F"/>
                  </a:solidFill>
                </a:ln>
              </p:spPr>
            </p:pic>
            <p:pic>
              <p:nvPicPr>
                <p:cNvPr id="65" name="Picture 64">
                  <a:extLst>
                    <a:ext uri="{FF2B5EF4-FFF2-40B4-BE49-F238E27FC236}">
                      <a16:creationId xmlns:a16="http://schemas.microsoft.com/office/drawing/2014/main" id="{24B3E6FB-8022-40DB-8D58-4C8E732BEE6C}"/>
                    </a:ext>
                  </a:extLst>
                </p:cNvPr>
                <p:cNvPicPr>
                  <a:picLocks noChangeAspect="1"/>
                </p:cNvPicPr>
                <p:nvPr/>
              </p:nvPicPr>
              <p:blipFill>
                <a:blip r:embed="rId11"/>
                <a:stretch>
                  <a:fillRect/>
                </a:stretch>
              </p:blipFill>
              <p:spPr>
                <a:xfrm>
                  <a:off x="11448336" y="4768424"/>
                  <a:ext cx="1904844" cy="407250"/>
                </a:xfrm>
                <a:prstGeom prst="rect">
                  <a:avLst/>
                </a:prstGeom>
                <a:ln w="28575">
                  <a:solidFill>
                    <a:srgbClr val="79929F"/>
                  </a:solidFill>
                </a:ln>
              </p:spPr>
            </p:pic>
          </p:grpSp>
          <p:grpSp>
            <p:nvGrpSpPr>
              <p:cNvPr id="80" name="Group 79">
                <a:extLst>
                  <a:ext uri="{FF2B5EF4-FFF2-40B4-BE49-F238E27FC236}">
                    <a16:creationId xmlns:a16="http://schemas.microsoft.com/office/drawing/2014/main" id="{0F6DFEF5-BFF4-4559-B53D-402A6C8FBFB6}"/>
                  </a:ext>
                </a:extLst>
              </p:cNvPr>
              <p:cNvGrpSpPr/>
              <p:nvPr/>
            </p:nvGrpSpPr>
            <p:grpSpPr>
              <a:xfrm>
                <a:off x="8493705" y="1755525"/>
                <a:ext cx="3424025" cy="3878402"/>
                <a:chOff x="8822253" y="2669945"/>
                <a:chExt cx="3424025" cy="3878402"/>
              </a:xfrm>
            </p:grpSpPr>
            <p:pic>
              <p:nvPicPr>
                <p:cNvPr id="69" name="Picture 68">
                  <a:extLst>
                    <a:ext uri="{FF2B5EF4-FFF2-40B4-BE49-F238E27FC236}">
                      <a16:creationId xmlns:a16="http://schemas.microsoft.com/office/drawing/2014/main" id="{EF93D02E-F526-45F5-85A0-03955875ABB3}"/>
                    </a:ext>
                  </a:extLst>
                </p:cNvPr>
                <p:cNvPicPr>
                  <a:picLocks noChangeAspect="1"/>
                </p:cNvPicPr>
                <p:nvPr/>
              </p:nvPicPr>
              <p:blipFill>
                <a:blip r:embed="rId12"/>
                <a:stretch>
                  <a:fillRect/>
                </a:stretch>
              </p:blipFill>
              <p:spPr>
                <a:xfrm>
                  <a:off x="8822253" y="2669945"/>
                  <a:ext cx="3416732" cy="476695"/>
                </a:xfrm>
                <a:prstGeom prst="rect">
                  <a:avLst/>
                </a:prstGeom>
                <a:ln w="28575">
                  <a:solidFill>
                    <a:srgbClr val="79929F"/>
                  </a:solidFill>
                </a:ln>
              </p:spPr>
            </p:pic>
            <p:pic>
              <p:nvPicPr>
                <p:cNvPr id="75" name="Picture 74">
                  <a:extLst>
                    <a:ext uri="{FF2B5EF4-FFF2-40B4-BE49-F238E27FC236}">
                      <a16:creationId xmlns:a16="http://schemas.microsoft.com/office/drawing/2014/main" id="{C5CEFE8E-A0E0-4B20-99AE-243637B81CF8}"/>
                    </a:ext>
                  </a:extLst>
                </p:cNvPr>
                <p:cNvPicPr>
                  <a:picLocks noChangeAspect="1"/>
                </p:cNvPicPr>
                <p:nvPr/>
              </p:nvPicPr>
              <p:blipFill>
                <a:blip r:embed="rId13"/>
                <a:stretch>
                  <a:fillRect/>
                </a:stretch>
              </p:blipFill>
              <p:spPr>
                <a:xfrm>
                  <a:off x="10531033" y="3174352"/>
                  <a:ext cx="1715245" cy="3373995"/>
                </a:xfrm>
                <a:prstGeom prst="rect">
                  <a:avLst/>
                </a:prstGeom>
                <a:ln w="28575">
                  <a:solidFill>
                    <a:srgbClr val="79929F"/>
                  </a:solidFill>
                </a:ln>
              </p:spPr>
            </p:pic>
          </p:grpSp>
          <p:sp>
            <p:nvSpPr>
              <p:cNvPr id="82" name="Arrow: Right 81">
                <a:extLst>
                  <a:ext uri="{FF2B5EF4-FFF2-40B4-BE49-F238E27FC236}">
                    <a16:creationId xmlns:a16="http://schemas.microsoft.com/office/drawing/2014/main" id="{B2A0D9EA-18FC-4033-9F01-86F42B7BF1E4}"/>
                  </a:ext>
                </a:extLst>
              </p:cNvPr>
              <p:cNvSpPr/>
              <p:nvPr/>
            </p:nvSpPr>
            <p:spPr>
              <a:xfrm rot="10800000">
                <a:off x="5145752" y="2601148"/>
                <a:ext cx="1086622" cy="254891"/>
              </a:xfrm>
              <a:prstGeom prst="rightArrow">
                <a:avLst/>
              </a:prstGeom>
              <a:solidFill>
                <a:srgbClr val="78929F"/>
              </a:solidFill>
              <a:ln w="1905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91" name="Arrow: U-Turn 90">
                <a:extLst>
                  <a:ext uri="{FF2B5EF4-FFF2-40B4-BE49-F238E27FC236}">
                    <a16:creationId xmlns:a16="http://schemas.microsoft.com/office/drawing/2014/main" id="{D3DEB5C0-BDD5-49EF-9CA9-0CF5CF21572C}"/>
                  </a:ext>
                </a:extLst>
              </p:cNvPr>
              <p:cNvSpPr/>
              <p:nvPr/>
            </p:nvSpPr>
            <p:spPr>
              <a:xfrm rot="10800000" flipH="1">
                <a:off x="2261654" y="5104738"/>
                <a:ext cx="909353" cy="623872"/>
              </a:xfrm>
              <a:prstGeom prst="uturnArrow">
                <a:avLst>
                  <a:gd name="adj1" fmla="val 19520"/>
                  <a:gd name="adj2" fmla="val 25000"/>
                  <a:gd name="adj3" fmla="val 25000"/>
                  <a:gd name="adj4" fmla="val 51969"/>
                  <a:gd name="adj5" fmla="val 100000"/>
                </a:avLst>
              </a:prstGeom>
              <a:solidFill>
                <a:srgbClr val="78929F"/>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Arrow: Right 91">
                <a:extLst>
                  <a:ext uri="{FF2B5EF4-FFF2-40B4-BE49-F238E27FC236}">
                    <a16:creationId xmlns:a16="http://schemas.microsoft.com/office/drawing/2014/main" id="{AF4058B4-1BD8-422C-89D0-A9273662150E}"/>
                  </a:ext>
                </a:extLst>
              </p:cNvPr>
              <p:cNvSpPr/>
              <p:nvPr/>
            </p:nvSpPr>
            <p:spPr>
              <a:xfrm>
                <a:off x="6322052" y="4091325"/>
                <a:ext cx="3739064" cy="254891"/>
              </a:xfrm>
              <a:prstGeom prst="rightArrow">
                <a:avLst/>
              </a:prstGeom>
              <a:solidFill>
                <a:srgbClr val="78929F"/>
              </a:solidFill>
              <a:ln w="1905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11</a:t>
            </a:fld>
            <a:endParaRPr lang="en-US" dirty="0">
              <a:solidFill>
                <a:schemeClr val="tx1">
                  <a:lumMod val="75000"/>
                </a:schemeClr>
              </a:solidFill>
            </a:endParaRPr>
          </a:p>
        </p:txBody>
      </p:sp>
      <p:sp>
        <p:nvSpPr>
          <p:cNvPr id="5" name="Content Placeholder 4"/>
          <p:cNvSpPr>
            <a:spLocks noGrp="1"/>
          </p:cNvSpPr>
          <p:nvPr>
            <p:ph idx="4294967295"/>
          </p:nvPr>
        </p:nvSpPr>
        <p:spPr>
          <a:xfrm>
            <a:off x="1144590" y="0"/>
            <a:ext cx="4004353" cy="6857999"/>
          </a:xfrm>
          <a:prstGeom prst="rect">
            <a:avLst/>
          </a:prstGeom>
        </p:spPr>
        <p:txBody>
          <a:bodyPr lIns="91440" tIns="45720" rIns="91440" bIns="45720" anchor="ctr">
            <a:normAutofit/>
          </a:bodyPr>
          <a:lstStyle/>
          <a:p>
            <a:pPr marL="0" indent="0">
              <a:spcBef>
                <a:spcPts val="0"/>
              </a:spcBef>
              <a:buNone/>
            </a:pPr>
            <a:r>
              <a:rPr lang="en-US" sz="2500" dirty="0">
                <a:solidFill>
                  <a:schemeClr val="tx1">
                    <a:lumMod val="75000"/>
                  </a:schemeClr>
                </a:solidFill>
                <a:latin typeface="Abadi" panose="020B0604020104020204" pitchFamily="34" charset="0"/>
              </a:rPr>
              <a:t>   </a:t>
            </a:r>
          </a:p>
          <a:p>
            <a:pPr marL="0" indent="0">
              <a:spcBef>
                <a:spcPts val="0"/>
              </a:spcBef>
              <a:buNone/>
            </a:pPr>
            <a:endParaRPr lang="en-US" sz="2500" dirty="0">
              <a:solidFill>
                <a:schemeClr val="tx1">
                  <a:lumMod val="75000"/>
                </a:schemeClr>
              </a:solidFill>
              <a:latin typeface="Abadi" panose="020B0604020104020204" pitchFamily="34" charset="0"/>
            </a:endParaRPr>
          </a:p>
          <a:p>
            <a:pPr marL="0" indent="0">
              <a:spcBef>
                <a:spcPts val="0"/>
              </a:spcBef>
              <a:buNone/>
            </a:pPr>
            <a:endParaRPr lang="en-US" sz="2500" dirty="0">
              <a:solidFill>
                <a:schemeClr val="tx1">
                  <a:lumMod val="75000"/>
                </a:schemeClr>
              </a:solidFill>
              <a:latin typeface="Abadi" panose="020B0604020104020204" pitchFamily="34" charset="0"/>
            </a:endParaRPr>
          </a:p>
          <a:p>
            <a:pPr marL="0" indent="0">
              <a:spcBef>
                <a:spcPts val="0"/>
              </a:spcBef>
              <a:buNone/>
            </a:pPr>
            <a:endParaRPr lang="en-US" sz="2500" dirty="0">
              <a:solidFill>
                <a:schemeClr val="tx1">
                  <a:lumMod val="75000"/>
                </a:schemeClr>
              </a:solidFill>
              <a:latin typeface="Abadi" panose="020B0604020104020204" pitchFamily="34" charset="0"/>
            </a:endParaRPr>
          </a:p>
          <a:p>
            <a:pPr marL="0" indent="0">
              <a:spcBef>
                <a:spcPts val="0"/>
              </a:spcBef>
              <a:buNone/>
            </a:pPr>
            <a:r>
              <a:rPr lang="en-US" sz="2500" dirty="0">
                <a:solidFill>
                  <a:schemeClr val="tx1">
                    <a:lumMod val="75000"/>
                  </a:schemeClr>
                </a:solidFill>
                <a:latin typeface="Abadi" panose="020B0604020104020204" pitchFamily="34" charset="0"/>
              </a:rPr>
              <a:t>   Scatter Plot</a:t>
            </a:r>
            <a:r>
              <a:rPr lang="en-US" sz="1500" dirty="0">
                <a:solidFill>
                  <a:schemeClr val="tx1">
                    <a:lumMod val="75000"/>
                  </a:schemeClr>
                </a:solidFill>
                <a:latin typeface="Abadi" panose="020B0604020104020204" pitchFamily="34" charset="0"/>
              </a:rPr>
              <a:t> Jittered Strip</a:t>
            </a:r>
          </a:p>
          <a:p>
            <a:pPr marL="0" indent="0">
              <a:spcBef>
                <a:spcPts val="0"/>
              </a:spcBef>
              <a:buNone/>
            </a:pPr>
            <a:r>
              <a:rPr lang="en-US" sz="1500" dirty="0">
                <a:solidFill>
                  <a:schemeClr val="tx1">
                    <a:lumMod val="75000"/>
                  </a:schemeClr>
                </a:solidFill>
                <a:latin typeface="Abadi" panose="020B0604020104020204" pitchFamily="34" charset="0"/>
              </a:rPr>
              <a:t>    Show correlation between variables.</a:t>
            </a:r>
          </a:p>
          <a:p>
            <a:pPr>
              <a:spcBef>
                <a:spcPts val="0"/>
              </a:spcBef>
            </a:pPr>
            <a:r>
              <a:rPr lang="en-US" sz="2000" dirty="0">
                <a:solidFill>
                  <a:schemeClr val="tx1">
                    <a:lumMod val="75000"/>
                  </a:schemeClr>
                </a:solidFill>
                <a:latin typeface="Abadi" panose="020B0604020104020204" pitchFamily="34" charset="0"/>
              </a:rPr>
              <a:t>Flight Number vs. Payload Mass</a:t>
            </a:r>
          </a:p>
          <a:p>
            <a:pPr>
              <a:spcBef>
                <a:spcPts val="0"/>
              </a:spcBef>
            </a:pPr>
            <a:r>
              <a:rPr lang="en-US" sz="2000" dirty="0">
                <a:solidFill>
                  <a:schemeClr val="tx1">
                    <a:lumMod val="75000"/>
                  </a:schemeClr>
                </a:solidFill>
                <a:latin typeface="Abadi" panose="020B0604020104020204" pitchFamily="34" charset="0"/>
              </a:rPr>
              <a:t>Flight Number vs. Launch Site</a:t>
            </a:r>
          </a:p>
          <a:p>
            <a:pPr>
              <a:spcBef>
                <a:spcPts val="0"/>
              </a:spcBef>
            </a:pPr>
            <a:r>
              <a:rPr lang="en-US" sz="2000" dirty="0">
                <a:solidFill>
                  <a:schemeClr val="tx1">
                    <a:lumMod val="75000"/>
                  </a:schemeClr>
                </a:solidFill>
                <a:latin typeface="Abadi" panose="020B0604020104020204" pitchFamily="34" charset="0"/>
              </a:rPr>
              <a:t>Payload vs. Launch Site</a:t>
            </a:r>
          </a:p>
          <a:p>
            <a:pPr>
              <a:spcBef>
                <a:spcPts val="0"/>
              </a:spcBef>
            </a:pPr>
            <a:r>
              <a:rPr lang="en-US" sz="2000" dirty="0">
                <a:solidFill>
                  <a:schemeClr val="tx1">
                    <a:lumMod val="75000"/>
                  </a:schemeClr>
                </a:solidFill>
                <a:latin typeface="Abadi" panose="020B0604020104020204" pitchFamily="34" charset="0"/>
              </a:rPr>
              <a:t>Orbit vs. Flight Number</a:t>
            </a:r>
          </a:p>
          <a:p>
            <a:pPr>
              <a:spcBef>
                <a:spcPts val="0"/>
              </a:spcBef>
            </a:pPr>
            <a:r>
              <a:rPr lang="en-US" sz="2000" dirty="0">
                <a:solidFill>
                  <a:schemeClr val="tx1">
                    <a:lumMod val="75000"/>
                  </a:schemeClr>
                </a:solidFill>
                <a:latin typeface="Abadi" panose="020B0604020104020204" pitchFamily="34" charset="0"/>
              </a:rPr>
              <a:t>Payload vs. Orbit Type</a:t>
            </a:r>
          </a:p>
          <a:p>
            <a:pPr>
              <a:spcBef>
                <a:spcPts val="0"/>
              </a:spcBef>
            </a:pPr>
            <a:r>
              <a:rPr lang="en-US" sz="2000" dirty="0">
                <a:solidFill>
                  <a:schemeClr val="tx1">
                    <a:lumMod val="75000"/>
                  </a:schemeClr>
                </a:solidFill>
                <a:latin typeface="Abadi" panose="020B0604020104020204" pitchFamily="34" charset="0"/>
              </a:rPr>
              <a:t>Orbit vs. Payload Mass</a:t>
            </a:r>
          </a:p>
          <a:p>
            <a:pPr>
              <a:spcBef>
                <a:spcPts val="0"/>
              </a:spcBef>
            </a:pPr>
            <a:endParaRPr lang="en-US" sz="2000" dirty="0">
              <a:solidFill>
                <a:schemeClr val="tx1">
                  <a:lumMod val="75000"/>
                </a:schemeClr>
              </a:solidFill>
              <a:latin typeface="Abadi" panose="020B0604020104020204" pitchFamily="34" charset="0"/>
            </a:endParaRPr>
          </a:p>
          <a:p>
            <a:pPr marL="0" lvl="0" indent="0" fontAlgn="base">
              <a:lnSpc>
                <a:spcPct val="100000"/>
              </a:lnSpc>
              <a:spcBef>
                <a:spcPts val="0"/>
              </a:spcBef>
              <a:buSzTx/>
              <a:buNone/>
              <a:defRPr/>
            </a:pPr>
            <a:r>
              <a:rPr lang="en-US" sz="2500" dirty="0">
                <a:solidFill>
                  <a:schemeClr val="tx1">
                    <a:lumMod val="75000"/>
                  </a:schemeClr>
                </a:solidFill>
                <a:latin typeface="Abadi" panose="020B0604020104020204" pitchFamily="34" charset="0"/>
              </a:rPr>
              <a:t>  Pie Charts</a:t>
            </a:r>
            <a:br>
              <a:rPr lang="en-US" sz="2000" dirty="0">
                <a:solidFill>
                  <a:schemeClr val="tx1">
                    <a:lumMod val="75000"/>
                  </a:schemeClr>
                </a:solidFill>
                <a:latin typeface="Abadi" panose="020B0604020104020204" pitchFamily="34" charset="0"/>
              </a:rPr>
            </a:br>
            <a:r>
              <a:rPr lang="en-US" sz="2000" dirty="0">
                <a:solidFill>
                  <a:schemeClr val="tx1">
                    <a:lumMod val="75000"/>
                  </a:schemeClr>
                </a:solidFill>
                <a:latin typeface="Abadi" panose="020B0604020104020204" pitchFamily="34" charset="0"/>
              </a:rPr>
              <a:t>   </a:t>
            </a:r>
            <a:r>
              <a:rPr lang="en-US" sz="1500" dirty="0">
                <a:solidFill>
                  <a:schemeClr val="tx1">
                    <a:lumMod val="75000"/>
                  </a:schemeClr>
                </a:solidFill>
                <a:latin typeface="Abadi" panose="020B0604020104020204" pitchFamily="34" charset="0"/>
              </a:rPr>
              <a:t>Show ratios.</a:t>
            </a:r>
            <a:endParaRPr lang="en-US" sz="1500" b="1" dirty="0">
              <a:solidFill>
                <a:schemeClr val="tx1">
                  <a:lumMod val="75000"/>
                </a:schemeClr>
              </a:solidFill>
              <a:latin typeface="Abadi"/>
            </a:endParaRPr>
          </a:p>
          <a:p>
            <a:pPr fontAlgn="base">
              <a:lnSpc>
                <a:spcPct val="100000"/>
              </a:lnSpc>
              <a:spcBef>
                <a:spcPts val="0"/>
              </a:spcBef>
              <a:buSzTx/>
              <a:defRPr/>
            </a:pPr>
            <a:r>
              <a:rPr lang="en-US" sz="2000" b="1" dirty="0">
                <a:solidFill>
                  <a:schemeClr val="tx1">
                    <a:lumMod val="75000"/>
                  </a:schemeClr>
                </a:solidFill>
                <a:latin typeface="Abadi"/>
              </a:rPr>
              <a:t>Successful vs. Failed Launches</a:t>
            </a:r>
          </a:p>
          <a:p>
            <a:pPr marL="0" indent="0">
              <a:spcBef>
                <a:spcPts val="0"/>
              </a:spcBef>
              <a:buNone/>
            </a:pPr>
            <a:endParaRPr lang="en-US" sz="2000" dirty="0">
              <a:solidFill>
                <a:schemeClr val="tx1">
                  <a:lumMod val="75000"/>
                </a:schemeClr>
              </a:solidFill>
              <a:latin typeface="Abadi" panose="020B0604020104020204" pitchFamily="34" charset="0"/>
            </a:endParaRPr>
          </a:p>
          <a:p>
            <a:pPr marL="0" indent="0">
              <a:spcBef>
                <a:spcPts val="0"/>
              </a:spcBef>
              <a:buNone/>
            </a:pPr>
            <a:endParaRPr lang="en-US" sz="2000" dirty="0">
              <a:solidFill>
                <a:schemeClr val="tx1">
                  <a:lumMod val="75000"/>
                </a:schemeClr>
              </a:solidFill>
              <a:latin typeface="Abadi" panose="020B0604020104020204" pitchFamily="34" charset="0"/>
            </a:endParaRPr>
          </a:p>
        </p:txBody>
      </p:sp>
      <p:sp>
        <p:nvSpPr>
          <p:cNvPr id="3"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Exploratory Data Analysis</a:t>
            </a:r>
            <a:br>
              <a:rPr lang="en-US" sz="3000" b="1" dirty="0">
                <a:solidFill>
                  <a:schemeClr val="tx1">
                    <a:lumMod val="75000"/>
                  </a:schemeClr>
                </a:solidFill>
                <a:latin typeface="Abadi"/>
              </a:rPr>
            </a:br>
            <a:r>
              <a:rPr lang="en-US" sz="2000" b="1" dirty="0">
                <a:solidFill>
                  <a:schemeClr val="tx1">
                    <a:lumMod val="75000"/>
                  </a:schemeClr>
                </a:solidFill>
                <a:latin typeface="Abadi"/>
              </a:rPr>
              <a:t>Data Visualization</a:t>
            </a:r>
          </a:p>
        </p:txBody>
      </p:sp>
      <p:sp>
        <p:nvSpPr>
          <p:cNvPr id="6" name="TextBox 5">
            <a:extLst>
              <a:ext uri="{FF2B5EF4-FFF2-40B4-BE49-F238E27FC236}">
                <a16:creationId xmlns:a16="http://schemas.microsoft.com/office/drawing/2014/main" id="{F89FC37C-CE13-4B12-833C-22E493DBC994}"/>
              </a:ext>
            </a:extLst>
          </p:cNvPr>
          <p:cNvSpPr txBox="1"/>
          <p:nvPr/>
        </p:nvSpPr>
        <p:spPr>
          <a:xfrm>
            <a:off x="7917381" y="6248399"/>
            <a:ext cx="3368230" cy="323165"/>
          </a:xfrm>
          <a:prstGeom prst="rect">
            <a:avLst/>
          </a:prstGeom>
          <a:noFill/>
        </p:spPr>
        <p:txBody>
          <a:bodyPr wrap="none" rtlCol="0">
            <a:spAutoFit/>
          </a:bodyPr>
          <a:lstStyle/>
          <a:p>
            <a:pPr algn="ctr"/>
            <a:r>
              <a:rPr lang="en-US" sz="1500" dirty="0">
                <a:solidFill>
                  <a:schemeClr val="tx1">
                    <a:lumMod val="75000"/>
                  </a:schemeClr>
                </a:solidFill>
                <a:latin typeface="Abadi" panose="020B0604020104020204" pitchFamily="34" charset="0"/>
              </a:rPr>
              <a:t>https://github.com/SummerRayMorrow</a:t>
            </a:r>
          </a:p>
        </p:txBody>
      </p:sp>
      <p:sp>
        <p:nvSpPr>
          <p:cNvPr id="10" name="Content Placeholder 4">
            <a:extLst>
              <a:ext uri="{FF2B5EF4-FFF2-40B4-BE49-F238E27FC236}">
                <a16:creationId xmlns:a16="http://schemas.microsoft.com/office/drawing/2014/main" id="{5DC48191-A529-4112-B2D4-A83787027097}"/>
              </a:ext>
            </a:extLst>
          </p:cNvPr>
          <p:cNvSpPr txBox="1">
            <a:spLocks/>
          </p:cNvSpPr>
          <p:nvPr/>
        </p:nvSpPr>
        <p:spPr>
          <a:xfrm>
            <a:off x="6271968" y="-21771"/>
            <a:ext cx="5647889" cy="6857999"/>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en-US" sz="2800" dirty="0">
                <a:solidFill>
                  <a:schemeClr val="tx1">
                    <a:lumMod val="75000"/>
                  </a:schemeClr>
                </a:solidFill>
                <a:latin typeface="Abadi" panose="020B0604020104020204" pitchFamily="34" charset="0"/>
              </a:rPr>
              <a:t>   </a:t>
            </a:r>
            <a:r>
              <a:rPr lang="en-US" sz="2500" dirty="0">
                <a:solidFill>
                  <a:schemeClr val="tx1">
                    <a:lumMod val="75000"/>
                  </a:schemeClr>
                </a:solidFill>
                <a:latin typeface="Abadi" panose="020B0604020104020204" pitchFamily="34" charset="0"/>
              </a:rPr>
              <a:t>Bar Graphs</a:t>
            </a:r>
          </a:p>
          <a:p>
            <a:pPr marL="0" indent="0">
              <a:spcBef>
                <a:spcPts val="0"/>
              </a:spcBef>
              <a:buNone/>
            </a:pPr>
            <a:r>
              <a:rPr lang="en-US" sz="2000" dirty="0">
                <a:solidFill>
                  <a:schemeClr val="tx1">
                    <a:lumMod val="75000"/>
                  </a:schemeClr>
                </a:solidFill>
                <a:latin typeface="Abadi" panose="020B0604020104020204" pitchFamily="34" charset="0"/>
              </a:rPr>
              <a:t>    </a:t>
            </a:r>
            <a:r>
              <a:rPr lang="en-US" sz="1500" dirty="0">
                <a:solidFill>
                  <a:schemeClr val="tx1">
                    <a:lumMod val="75000"/>
                  </a:schemeClr>
                </a:solidFill>
                <a:latin typeface="Abadi" panose="020B0604020104020204" pitchFamily="34" charset="0"/>
              </a:rPr>
              <a:t>Show relationship between numeric and categorical variables.</a:t>
            </a:r>
          </a:p>
          <a:p>
            <a:pPr>
              <a:spcBef>
                <a:spcPts val="0"/>
              </a:spcBef>
            </a:pPr>
            <a:r>
              <a:rPr lang="en-US" sz="2000" dirty="0">
                <a:solidFill>
                  <a:schemeClr val="tx1">
                    <a:lumMod val="75000"/>
                  </a:schemeClr>
                </a:solidFill>
                <a:latin typeface="Abadi" panose="020B0604020104020204" pitchFamily="34" charset="0"/>
              </a:rPr>
              <a:t>Success rate vs. Orbit</a:t>
            </a:r>
          </a:p>
          <a:p>
            <a:pPr marL="0" indent="0">
              <a:spcBef>
                <a:spcPts val="0"/>
              </a:spcBef>
              <a:buNone/>
            </a:pPr>
            <a:endParaRPr lang="en-US" sz="2800" dirty="0">
              <a:solidFill>
                <a:schemeClr val="tx1">
                  <a:lumMod val="75000"/>
                </a:schemeClr>
              </a:solidFill>
              <a:latin typeface="Abadi" panose="020B0604020104020204" pitchFamily="34" charset="0"/>
            </a:endParaRPr>
          </a:p>
          <a:p>
            <a:pPr marL="0" indent="0">
              <a:spcBef>
                <a:spcPts val="0"/>
              </a:spcBef>
              <a:buNone/>
            </a:pPr>
            <a:r>
              <a:rPr lang="en-US" sz="2500" dirty="0">
                <a:solidFill>
                  <a:schemeClr val="tx1">
                    <a:lumMod val="75000"/>
                  </a:schemeClr>
                </a:solidFill>
                <a:latin typeface="Abadi" panose="020B0604020104020204" pitchFamily="34" charset="0"/>
              </a:rPr>
              <a:t>   Line graphs</a:t>
            </a:r>
          </a:p>
          <a:p>
            <a:pPr marL="0" indent="0">
              <a:spcBef>
                <a:spcPts val="0"/>
              </a:spcBef>
              <a:buNone/>
            </a:pPr>
            <a:r>
              <a:rPr lang="en-US" sz="2000" dirty="0">
                <a:solidFill>
                  <a:schemeClr val="tx1">
                    <a:lumMod val="75000"/>
                  </a:schemeClr>
                </a:solidFill>
                <a:latin typeface="Abadi" panose="020B0604020104020204" pitchFamily="34" charset="0"/>
              </a:rPr>
              <a:t>    </a:t>
            </a:r>
            <a:r>
              <a:rPr lang="en-US" sz="1500" dirty="0">
                <a:solidFill>
                  <a:schemeClr val="tx1">
                    <a:lumMod val="75000"/>
                  </a:schemeClr>
                </a:solidFill>
                <a:latin typeface="Abadi" panose="020B0604020104020204" pitchFamily="34" charset="0"/>
              </a:rPr>
              <a:t>Show trends of global behavior.</a:t>
            </a:r>
          </a:p>
          <a:p>
            <a:pPr>
              <a:spcBef>
                <a:spcPts val="0"/>
              </a:spcBef>
            </a:pPr>
            <a:r>
              <a:rPr lang="en-US" sz="2000" dirty="0">
                <a:solidFill>
                  <a:schemeClr val="tx1">
                    <a:lumMod val="75000"/>
                  </a:schemeClr>
                </a:solidFill>
                <a:latin typeface="Abadi" panose="020B0604020104020204" pitchFamily="34" charset="0"/>
              </a:rPr>
              <a:t>Success rate vs. Year</a:t>
            </a:r>
          </a:p>
        </p:txBody>
      </p:sp>
      <p:grpSp>
        <p:nvGrpSpPr>
          <p:cNvPr id="18" name="Group 17">
            <a:extLst>
              <a:ext uri="{FF2B5EF4-FFF2-40B4-BE49-F238E27FC236}">
                <a16:creationId xmlns:a16="http://schemas.microsoft.com/office/drawing/2014/main" id="{0FD6AE38-2320-47E8-BEBB-9E1A92F9DF65}"/>
              </a:ext>
            </a:extLst>
          </p:cNvPr>
          <p:cNvGrpSpPr/>
          <p:nvPr/>
        </p:nvGrpSpPr>
        <p:grpSpPr>
          <a:xfrm>
            <a:off x="5253255" y="2182170"/>
            <a:ext cx="914400" cy="3701104"/>
            <a:chOff x="5253255" y="2182170"/>
            <a:chExt cx="914400" cy="3701104"/>
          </a:xfrm>
          <a:effectLst>
            <a:glow rad="38100">
              <a:srgbClr val="667982">
                <a:alpha val="40000"/>
              </a:srgbClr>
            </a:glow>
          </a:effectLst>
        </p:grpSpPr>
        <p:pic>
          <p:nvPicPr>
            <p:cNvPr id="11" name="Graphic 10" descr="Signal">
              <a:extLst>
                <a:ext uri="{FF2B5EF4-FFF2-40B4-BE49-F238E27FC236}">
                  <a16:creationId xmlns:a16="http://schemas.microsoft.com/office/drawing/2014/main" id="{7FC71E37-0530-4C22-8520-D570007E4B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3255" y="3112879"/>
              <a:ext cx="914400" cy="914400"/>
            </a:xfrm>
            <a:prstGeom prst="rect">
              <a:avLst/>
            </a:prstGeom>
          </p:spPr>
        </p:pic>
        <p:pic>
          <p:nvPicPr>
            <p:cNvPr id="13" name="Graphic 12" descr="Statistics">
              <a:extLst>
                <a:ext uri="{FF2B5EF4-FFF2-40B4-BE49-F238E27FC236}">
                  <a16:creationId xmlns:a16="http://schemas.microsoft.com/office/drawing/2014/main" id="{54CEB645-1D7C-4DC5-98A0-797750C386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3255" y="2182170"/>
              <a:ext cx="914400" cy="914400"/>
            </a:xfrm>
            <a:prstGeom prst="rect">
              <a:avLst/>
            </a:prstGeom>
          </p:spPr>
        </p:pic>
        <p:pic>
          <p:nvPicPr>
            <p:cNvPr id="15" name="Graphic 14" descr="Upward trend">
              <a:extLst>
                <a:ext uri="{FF2B5EF4-FFF2-40B4-BE49-F238E27FC236}">
                  <a16:creationId xmlns:a16="http://schemas.microsoft.com/office/drawing/2014/main" id="{924706E5-DB8B-4E70-AA12-CE34630C4E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3255" y="4054474"/>
              <a:ext cx="914400" cy="914400"/>
            </a:xfrm>
            <a:prstGeom prst="rect">
              <a:avLst/>
            </a:prstGeom>
          </p:spPr>
        </p:pic>
        <p:pic>
          <p:nvPicPr>
            <p:cNvPr id="17" name="Graphic 16" descr="Pie chart">
              <a:extLst>
                <a:ext uri="{FF2B5EF4-FFF2-40B4-BE49-F238E27FC236}">
                  <a16:creationId xmlns:a16="http://schemas.microsoft.com/office/drawing/2014/main" id="{C5AB3508-73C1-4931-8C70-4FF5C419C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3255" y="4968874"/>
              <a:ext cx="914400" cy="914400"/>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12</a:t>
            </a:fld>
            <a:endParaRPr lang="en-US" dirty="0">
              <a:solidFill>
                <a:schemeClr val="tx1">
                  <a:lumMod val="75000"/>
                </a:schemeClr>
              </a:solidFill>
            </a:endParaRPr>
          </a:p>
        </p:txBody>
      </p:sp>
      <p:sp>
        <p:nvSpPr>
          <p:cNvPr id="5" name="Content Placeholder 4"/>
          <p:cNvSpPr>
            <a:spLocks noGrp="1"/>
          </p:cNvSpPr>
          <p:nvPr>
            <p:ph idx="4294967295"/>
          </p:nvPr>
        </p:nvSpPr>
        <p:spPr>
          <a:xfrm>
            <a:off x="1144590" y="97970"/>
            <a:ext cx="9599610" cy="6760029"/>
          </a:xfrm>
          <a:prstGeom prst="rect">
            <a:avLst/>
          </a:prstGeom>
        </p:spPr>
        <p:txBody>
          <a:bodyPr lIns="91440" tIns="45720" rIns="91440" bIns="45720" anchor="ctr">
            <a:normAutofit/>
          </a:bodyPr>
          <a:lstStyle/>
          <a:p>
            <a:pPr>
              <a:lnSpc>
                <a:spcPct val="100000"/>
              </a:lnSpc>
              <a:spcBef>
                <a:spcPts val="1400"/>
              </a:spcBef>
            </a:pPr>
            <a:r>
              <a:rPr lang="en-US" sz="1500" dirty="0">
                <a:solidFill>
                  <a:schemeClr val="tx1">
                    <a:lumMod val="75000"/>
                  </a:schemeClr>
                </a:solidFill>
              </a:rPr>
              <a:t>Task 1: Display the names of the unique launch sites in the space mission</a:t>
            </a:r>
          </a:p>
          <a:p>
            <a:pPr>
              <a:lnSpc>
                <a:spcPct val="100000"/>
              </a:lnSpc>
              <a:spcBef>
                <a:spcPts val="1400"/>
              </a:spcBef>
            </a:pPr>
            <a:r>
              <a:rPr lang="en-US" sz="1500" dirty="0">
                <a:solidFill>
                  <a:schemeClr val="tx1">
                    <a:lumMod val="75000"/>
                  </a:schemeClr>
                </a:solidFill>
              </a:rPr>
              <a:t>Task 2: Display 5 records where launch sites begin with the string 'KSC’</a:t>
            </a:r>
          </a:p>
          <a:p>
            <a:pPr>
              <a:lnSpc>
                <a:spcPct val="100000"/>
              </a:lnSpc>
              <a:spcBef>
                <a:spcPts val="1400"/>
              </a:spcBef>
            </a:pPr>
            <a:r>
              <a:rPr lang="en-US" sz="1500" dirty="0">
                <a:solidFill>
                  <a:schemeClr val="tx1">
                    <a:lumMod val="75000"/>
                  </a:schemeClr>
                </a:solidFill>
              </a:rPr>
              <a:t>Task 3: Display the total payload mass carried by boosters launched by NASA (CRS)</a:t>
            </a:r>
          </a:p>
          <a:p>
            <a:pPr>
              <a:lnSpc>
                <a:spcPct val="100000"/>
              </a:lnSpc>
              <a:spcBef>
                <a:spcPts val="1400"/>
              </a:spcBef>
            </a:pPr>
            <a:r>
              <a:rPr lang="en-US" sz="1500" dirty="0">
                <a:solidFill>
                  <a:schemeClr val="tx1">
                    <a:lumMod val="75000"/>
                  </a:schemeClr>
                </a:solidFill>
              </a:rPr>
              <a:t>Task 4: Display average payload mass carried by booster version F9 v1.1</a:t>
            </a:r>
          </a:p>
          <a:p>
            <a:pPr>
              <a:lnSpc>
                <a:spcPct val="100000"/>
              </a:lnSpc>
              <a:spcBef>
                <a:spcPts val="1400"/>
              </a:spcBef>
            </a:pPr>
            <a:r>
              <a:rPr lang="en-US" sz="1500" dirty="0">
                <a:solidFill>
                  <a:schemeClr val="tx1">
                    <a:lumMod val="75000"/>
                  </a:schemeClr>
                </a:solidFill>
              </a:rPr>
              <a:t>Task 5: List the date where the first successful landing outcome in a drone ship was achieved.</a:t>
            </a:r>
          </a:p>
          <a:p>
            <a:pPr>
              <a:lnSpc>
                <a:spcPct val="100000"/>
              </a:lnSpc>
              <a:spcBef>
                <a:spcPts val="1400"/>
              </a:spcBef>
            </a:pPr>
            <a:r>
              <a:rPr lang="en-US" sz="1500" dirty="0">
                <a:solidFill>
                  <a:schemeClr val="tx1">
                    <a:lumMod val="75000"/>
                  </a:schemeClr>
                </a:solidFill>
              </a:rPr>
              <a:t>Task 6: List the names of the boosters which have success in ground pad and have payload mass greater than 4000 but less than 6000</a:t>
            </a:r>
          </a:p>
          <a:p>
            <a:pPr>
              <a:lnSpc>
                <a:spcPct val="100000"/>
              </a:lnSpc>
              <a:spcBef>
                <a:spcPts val="1400"/>
              </a:spcBef>
            </a:pPr>
            <a:r>
              <a:rPr lang="en-US" sz="1500" dirty="0">
                <a:solidFill>
                  <a:schemeClr val="tx1">
                    <a:lumMod val="75000"/>
                  </a:schemeClr>
                </a:solidFill>
              </a:rPr>
              <a:t>Task 7: List the total number of successful and failure mission outcomes</a:t>
            </a:r>
          </a:p>
          <a:p>
            <a:pPr>
              <a:lnSpc>
                <a:spcPct val="100000"/>
              </a:lnSpc>
              <a:spcBef>
                <a:spcPts val="1400"/>
              </a:spcBef>
            </a:pPr>
            <a:r>
              <a:rPr lang="en-US" sz="1500" dirty="0">
                <a:solidFill>
                  <a:schemeClr val="tx1">
                    <a:lumMod val="75000"/>
                  </a:schemeClr>
                </a:solidFill>
              </a:rPr>
              <a:t>Task 8: List the names of the booster_versions which have carried the maximum payload mass. Use a subquery</a:t>
            </a:r>
          </a:p>
          <a:p>
            <a:pPr>
              <a:lnSpc>
                <a:spcPct val="100000"/>
              </a:lnSpc>
              <a:spcBef>
                <a:spcPts val="1400"/>
              </a:spcBef>
            </a:pPr>
            <a:r>
              <a:rPr lang="en-US" sz="1500" dirty="0">
                <a:solidFill>
                  <a:schemeClr val="tx1">
                    <a:lumMod val="75000"/>
                  </a:schemeClr>
                </a:solidFill>
              </a:rPr>
              <a:t>Task 9: List the records which will display the month names, successful </a:t>
            </a:r>
            <a:r>
              <a:rPr lang="en-US" sz="1500" dirty="0" err="1">
                <a:solidFill>
                  <a:schemeClr val="tx1">
                    <a:lumMod val="75000"/>
                  </a:schemeClr>
                </a:solidFill>
              </a:rPr>
              <a:t>landing_outcomes</a:t>
            </a:r>
            <a:r>
              <a:rPr lang="en-US" sz="1500" dirty="0">
                <a:solidFill>
                  <a:schemeClr val="tx1">
                    <a:lumMod val="75000"/>
                  </a:schemeClr>
                </a:solidFill>
              </a:rPr>
              <a:t> in ground pad ,booster versions, </a:t>
            </a:r>
            <a:r>
              <a:rPr lang="en-US" sz="1500" dirty="0" err="1">
                <a:solidFill>
                  <a:schemeClr val="tx1">
                    <a:lumMod val="75000"/>
                  </a:schemeClr>
                </a:solidFill>
              </a:rPr>
              <a:t>launch_site</a:t>
            </a:r>
            <a:r>
              <a:rPr lang="en-US" sz="1500" dirty="0">
                <a:solidFill>
                  <a:schemeClr val="tx1">
                    <a:lumMod val="75000"/>
                  </a:schemeClr>
                </a:solidFill>
              </a:rPr>
              <a:t> for the months in year 2017</a:t>
            </a:r>
          </a:p>
          <a:p>
            <a:pPr>
              <a:lnSpc>
                <a:spcPct val="100000"/>
              </a:lnSpc>
              <a:spcBef>
                <a:spcPts val="1400"/>
              </a:spcBef>
            </a:pPr>
            <a:r>
              <a:rPr lang="en-US" sz="1500" dirty="0">
                <a:solidFill>
                  <a:schemeClr val="tx1">
                    <a:lumMod val="75000"/>
                  </a:schemeClr>
                </a:solidFill>
              </a:rPr>
              <a:t>Task 10: Rank the count of successful </a:t>
            </a:r>
            <a:r>
              <a:rPr lang="en-US" sz="1500" dirty="0" err="1">
                <a:solidFill>
                  <a:schemeClr val="tx1">
                    <a:lumMod val="75000"/>
                  </a:schemeClr>
                </a:solidFill>
              </a:rPr>
              <a:t>landing_outcomes</a:t>
            </a:r>
            <a:r>
              <a:rPr lang="en-US" sz="1500" dirty="0">
                <a:solidFill>
                  <a:schemeClr val="tx1">
                    <a:lumMod val="75000"/>
                  </a:schemeClr>
                </a:solidFill>
              </a:rPr>
              <a:t> between the date 2010-06-04 and 2017-03-20 in descending order.</a:t>
            </a:r>
          </a:p>
        </p:txBody>
      </p:sp>
      <p:sp>
        <p:nvSpPr>
          <p:cNvPr id="3"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Exploratory Data Analysis</a:t>
            </a:r>
            <a:br>
              <a:rPr lang="en-US" sz="3000" b="1" dirty="0">
                <a:solidFill>
                  <a:schemeClr val="tx1">
                    <a:lumMod val="75000"/>
                  </a:schemeClr>
                </a:solidFill>
                <a:latin typeface="Abadi"/>
              </a:rPr>
            </a:br>
            <a:r>
              <a:rPr lang="en-US" sz="2000" b="1" dirty="0">
                <a:solidFill>
                  <a:schemeClr val="tx1">
                    <a:lumMod val="75000"/>
                  </a:schemeClr>
                </a:solidFill>
                <a:latin typeface="Abadi"/>
              </a:rPr>
              <a:t>SQL</a:t>
            </a:r>
            <a:endParaRPr lang="en-US" sz="2000" b="1" dirty="0">
              <a:solidFill>
                <a:schemeClr val="tx1">
                  <a:lumMod val="75000"/>
                </a:schemeClr>
              </a:solidFill>
            </a:endParaRPr>
          </a:p>
        </p:txBody>
      </p:sp>
      <p:sp>
        <p:nvSpPr>
          <p:cNvPr id="6" name="TextBox 5">
            <a:extLst>
              <a:ext uri="{FF2B5EF4-FFF2-40B4-BE49-F238E27FC236}">
                <a16:creationId xmlns:a16="http://schemas.microsoft.com/office/drawing/2014/main" id="{1E25F457-F8AE-4461-8001-C0E5E6D4F044}"/>
              </a:ext>
            </a:extLst>
          </p:cNvPr>
          <p:cNvSpPr txBox="1"/>
          <p:nvPr/>
        </p:nvSpPr>
        <p:spPr>
          <a:xfrm>
            <a:off x="7917381" y="6248399"/>
            <a:ext cx="3368230" cy="323165"/>
          </a:xfrm>
          <a:prstGeom prst="rect">
            <a:avLst/>
          </a:prstGeom>
          <a:noFill/>
        </p:spPr>
        <p:txBody>
          <a:bodyPr wrap="none" rtlCol="0">
            <a:spAutoFit/>
          </a:bodyPr>
          <a:lstStyle/>
          <a:p>
            <a:pPr algn="ctr"/>
            <a:r>
              <a:rPr lang="en-US" sz="1500" dirty="0">
                <a:solidFill>
                  <a:schemeClr val="tx1">
                    <a:lumMod val="75000"/>
                  </a:schemeClr>
                </a:solidFill>
                <a:latin typeface="Abadi" panose="020B0604020104020204" pitchFamily="34" charset="0"/>
              </a:rPr>
              <a:t>https://github.com/SummerRayMorrow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13</a:t>
            </a:fld>
            <a:endParaRPr lang="en-US" dirty="0">
              <a:solidFill>
                <a:schemeClr val="tx1">
                  <a:lumMod val="75000"/>
                </a:schemeClr>
              </a:solidFill>
            </a:endParaRPr>
          </a:p>
        </p:txBody>
      </p:sp>
      <p:sp>
        <p:nvSpPr>
          <p:cNvPr id="5" name="Content Placeholder 4"/>
          <p:cNvSpPr>
            <a:spLocks noGrp="1"/>
          </p:cNvSpPr>
          <p:nvPr>
            <p:ph idx="4294967295"/>
          </p:nvPr>
        </p:nvSpPr>
        <p:spPr>
          <a:xfrm>
            <a:off x="0" y="0"/>
            <a:ext cx="12192000" cy="4514736"/>
          </a:xfrm>
          <a:prstGeom prst="rect">
            <a:avLst/>
          </a:prstGeom>
        </p:spPr>
        <p:txBody>
          <a:bodyPr anchor="ctr">
            <a:normAutofit/>
          </a:bodyPr>
          <a:lstStyle/>
          <a:p>
            <a:pPr algn="ctr">
              <a:lnSpc>
                <a:spcPct val="100000"/>
              </a:lnSpc>
              <a:spcBef>
                <a:spcPts val="1400"/>
              </a:spcBef>
            </a:pPr>
            <a:r>
              <a:rPr lang="en-US" sz="2000" dirty="0">
                <a:solidFill>
                  <a:schemeClr val="tx1">
                    <a:lumMod val="75000"/>
                  </a:schemeClr>
                </a:solidFill>
                <a:latin typeface="Abadi" panose="020B0604020104020204" pitchFamily="34" charset="0"/>
              </a:rPr>
              <a:t>Added Markers, Marker Clusters, circles, and Lines to a Folium map.</a:t>
            </a:r>
          </a:p>
          <a:p>
            <a:pPr algn="ctr">
              <a:lnSpc>
                <a:spcPct val="100000"/>
              </a:lnSpc>
              <a:spcBef>
                <a:spcPts val="1400"/>
              </a:spcBef>
            </a:pPr>
            <a:r>
              <a:rPr lang="en-US" sz="2000" dirty="0">
                <a:solidFill>
                  <a:schemeClr val="tx1">
                    <a:lumMod val="75000"/>
                  </a:schemeClr>
                </a:solidFill>
                <a:latin typeface="Abadi" panose="020B0604020104020204" pitchFamily="34" charset="0"/>
              </a:rPr>
              <a:t>The color of each marker indicated the success vs. failure status of the said launch.</a:t>
            </a:r>
          </a:p>
          <a:p>
            <a:pPr algn="ctr">
              <a:lnSpc>
                <a:spcPct val="100000"/>
              </a:lnSpc>
              <a:spcBef>
                <a:spcPts val="1400"/>
              </a:spcBef>
            </a:pPr>
            <a:r>
              <a:rPr lang="en-US" sz="2000" dirty="0">
                <a:solidFill>
                  <a:schemeClr val="tx1">
                    <a:lumMod val="75000"/>
                  </a:schemeClr>
                </a:solidFill>
                <a:latin typeface="Abadi" panose="020B0604020104020204" pitchFamily="34" charset="0"/>
              </a:rPr>
              <a:t>The Marker Clusters show individual child markers gathered into groups for analysis.</a:t>
            </a:r>
          </a:p>
          <a:p>
            <a:pPr algn="ctr">
              <a:lnSpc>
                <a:spcPct val="100000"/>
              </a:lnSpc>
              <a:spcBef>
                <a:spcPts val="1400"/>
              </a:spcBef>
            </a:pPr>
            <a:r>
              <a:rPr lang="en-US" sz="2000" dirty="0">
                <a:solidFill>
                  <a:schemeClr val="tx1">
                    <a:lumMod val="75000"/>
                  </a:schemeClr>
                </a:solidFill>
                <a:latin typeface="Abadi" panose="020B0604020104020204" pitchFamily="34" charset="0"/>
              </a:rPr>
              <a:t>Circles showed where the launch sites, and Nasa’s Johnson space center are located.</a:t>
            </a:r>
          </a:p>
          <a:p>
            <a:pPr algn="ctr">
              <a:lnSpc>
                <a:spcPct val="100000"/>
              </a:lnSpc>
              <a:spcBef>
                <a:spcPts val="1400"/>
              </a:spcBef>
            </a:pPr>
            <a:r>
              <a:rPr lang="en-US" sz="2000" dirty="0">
                <a:solidFill>
                  <a:schemeClr val="tx1">
                    <a:lumMod val="75000"/>
                  </a:schemeClr>
                </a:solidFill>
                <a:latin typeface="Abadi" panose="020B0604020104020204" pitchFamily="34" charset="0"/>
              </a:rPr>
              <a:t>Lines show the distance between each launch site and the nearest coastline, city, railway, and highway.</a:t>
            </a:r>
            <a:endParaRPr lang="en-US" sz="2000" dirty="0">
              <a:solidFill>
                <a:schemeClr val="tx1">
                  <a:lumMod val="75000"/>
                </a:schemeClr>
              </a:solidFill>
            </a:endParaRPr>
          </a:p>
        </p:txBody>
      </p:sp>
      <p:sp>
        <p:nvSpPr>
          <p:cNvPr id="3"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Build an Interactive Map</a:t>
            </a:r>
          </a:p>
          <a:p>
            <a:pPr algn="ctr"/>
            <a:r>
              <a:rPr lang="en-US" sz="2000" b="1" dirty="0">
                <a:solidFill>
                  <a:schemeClr val="tx1">
                    <a:lumMod val="75000"/>
                  </a:schemeClr>
                </a:solidFill>
                <a:latin typeface="Abadi"/>
              </a:rPr>
              <a:t>Folium</a:t>
            </a:r>
            <a:endParaRPr lang="en-US" sz="2000" b="1" dirty="0">
              <a:solidFill>
                <a:schemeClr val="tx1">
                  <a:lumMod val="75000"/>
                </a:schemeClr>
              </a:solidFill>
            </a:endParaRPr>
          </a:p>
        </p:txBody>
      </p:sp>
      <p:sp>
        <p:nvSpPr>
          <p:cNvPr id="6" name="TextBox 5">
            <a:extLst>
              <a:ext uri="{FF2B5EF4-FFF2-40B4-BE49-F238E27FC236}">
                <a16:creationId xmlns:a16="http://schemas.microsoft.com/office/drawing/2014/main" id="{05DA96DE-A3AE-47E3-A67D-0DA6A313B933}"/>
              </a:ext>
            </a:extLst>
          </p:cNvPr>
          <p:cNvSpPr txBox="1"/>
          <p:nvPr/>
        </p:nvSpPr>
        <p:spPr>
          <a:xfrm>
            <a:off x="7917381" y="6248399"/>
            <a:ext cx="3368230" cy="323165"/>
          </a:xfrm>
          <a:prstGeom prst="rect">
            <a:avLst/>
          </a:prstGeom>
          <a:noFill/>
        </p:spPr>
        <p:txBody>
          <a:bodyPr wrap="none" rtlCol="0">
            <a:spAutoFit/>
          </a:bodyPr>
          <a:lstStyle/>
          <a:p>
            <a:pPr algn="ctr"/>
            <a:r>
              <a:rPr lang="en-US" sz="1500" dirty="0">
                <a:solidFill>
                  <a:schemeClr val="tx1">
                    <a:lumMod val="75000"/>
                  </a:schemeClr>
                </a:solidFill>
                <a:latin typeface="Abadi" panose="020B0604020104020204" pitchFamily="34" charset="0"/>
              </a:rPr>
              <a:t>https://github.com/SummerRayMorrow</a:t>
            </a:r>
          </a:p>
        </p:txBody>
      </p:sp>
      <p:pic>
        <p:nvPicPr>
          <p:cNvPr id="2" name="Picture 1">
            <a:extLst>
              <a:ext uri="{FF2B5EF4-FFF2-40B4-BE49-F238E27FC236}">
                <a16:creationId xmlns:a16="http://schemas.microsoft.com/office/drawing/2014/main" id="{FFB54221-93FB-40E2-94DE-4CC89351454D}"/>
              </a:ext>
            </a:extLst>
          </p:cNvPr>
          <p:cNvPicPr>
            <a:picLocks noChangeAspect="1"/>
          </p:cNvPicPr>
          <p:nvPr/>
        </p:nvPicPr>
        <p:blipFill>
          <a:blip r:embed="rId3"/>
          <a:stretch>
            <a:fillRect/>
          </a:stretch>
        </p:blipFill>
        <p:spPr>
          <a:xfrm>
            <a:off x="2055223" y="925239"/>
            <a:ext cx="657317" cy="609685"/>
          </a:xfrm>
          <a:prstGeom prst="rect">
            <a:avLst/>
          </a:prstGeom>
          <a:effectLst>
            <a:softEdge rad="38100"/>
          </a:effectLst>
        </p:spPr>
      </p:pic>
      <p:pic>
        <p:nvPicPr>
          <p:cNvPr id="7" name="Picture 6">
            <a:extLst>
              <a:ext uri="{FF2B5EF4-FFF2-40B4-BE49-F238E27FC236}">
                <a16:creationId xmlns:a16="http://schemas.microsoft.com/office/drawing/2014/main" id="{5F1A5854-061D-496A-AAE4-3046D1A8AD71}"/>
              </a:ext>
            </a:extLst>
          </p:cNvPr>
          <p:cNvPicPr>
            <a:picLocks noChangeAspect="1"/>
          </p:cNvPicPr>
          <p:nvPr/>
        </p:nvPicPr>
        <p:blipFill>
          <a:blip r:embed="rId4"/>
          <a:stretch>
            <a:fillRect/>
          </a:stretch>
        </p:blipFill>
        <p:spPr>
          <a:xfrm>
            <a:off x="9701896" y="810923"/>
            <a:ext cx="724001" cy="724001"/>
          </a:xfrm>
          <a:prstGeom prst="rect">
            <a:avLst/>
          </a:prstGeom>
          <a:effectLst>
            <a:softEdge rad="38100"/>
          </a:effectLst>
        </p:spPr>
      </p:pic>
      <p:pic>
        <p:nvPicPr>
          <p:cNvPr id="9" name="Picture 8">
            <a:extLst>
              <a:ext uri="{FF2B5EF4-FFF2-40B4-BE49-F238E27FC236}">
                <a16:creationId xmlns:a16="http://schemas.microsoft.com/office/drawing/2014/main" id="{2004F0A1-5113-47DF-AE52-928CED8B4863}"/>
              </a:ext>
            </a:extLst>
          </p:cNvPr>
          <p:cNvPicPr>
            <a:picLocks noChangeAspect="1"/>
          </p:cNvPicPr>
          <p:nvPr/>
        </p:nvPicPr>
        <p:blipFill>
          <a:blip r:embed="rId5"/>
          <a:stretch>
            <a:fillRect/>
          </a:stretch>
        </p:blipFill>
        <p:spPr>
          <a:xfrm>
            <a:off x="3275839" y="3745247"/>
            <a:ext cx="3746653" cy="1733663"/>
          </a:xfrm>
          <a:prstGeom prst="rect">
            <a:avLst/>
          </a:prstGeom>
          <a:effectLst>
            <a:softEdge rad="38100"/>
          </a:effectLst>
        </p:spPr>
      </p:pic>
      <p:pic>
        <p:nvPicPr>
          <p:cNvPr id="11" name="Picture 10">
            <a:extLst>
              <a:ext uri="{FF2B5EF4-FFF2-40B4-BE49-F238E27FC236}">
                <a16:creationId xmlns:a16="http://schemas.microsoft.com/office/drawing/2014/main" id="{A779C8C6-A2DA-40BF-B541-402A06E6591D}"/>
              </a:ext>
            </a:extLst>
          </p:cNvPr>
          <p:cNvPicPr>
            <a:picLocks noChangeAspect="1"/>
          </p:cNvPicPr>
          <p:nvPr/>
        </p:nvPicPr>
        <p:blipFill>
          <a:blip r:embed="rId6"/>
          <a:stretch>
            <a:fillRect/>
          </a:stretch>
        </p:blipFill>
        <p:spPr>
          <a:xfrm>
            <a:off x="7122219" y="3757679"/>
            <a:ext cx="2560620" cy="2185169"/>
          </a:xfrm>
          <a:prstGeom prst="rect">
            <a:avLst/>
          </a:prstGeom>
          <a:effectLst>
            <a:softEdge rad="38100"/>
          </a:effectLst>
        </p:spPr>
      </p:pic>
      <p:pic>
        <p:nvPicPr>
          <p:cNvPr id="19" name="Picture 18">
            <a:extLst>
              <a:ext uri="{FF2B5EF4-FFF2-40B4-BE49-F238E27FC236}">
                <a16:creationId xmlns:a16="http://schemas.microsoft.com/office/drawing/2014/main" id="{CFC9F850-8F44-4F5D-9BFE-256AFFDD2201}"/>
              </a:ext>
            </a:extLst>
          </p:cNvPr>
          <p:cNvPicPr>
            <a:picLocks noChangeAspect="1"/>
          </p:cNvPicPr>
          <p:nvPr/>
        </p:nvPicPr>
        <p:blipFill>
          <a:blip r:embed="rId7"/>
          <a:stretch>
            <a:fillRect/>
          </a:stretch>
        </p:blipFill>
        <p:spPr>
          <a:xfrm>
            <a:off x="9796059" y="3771264"/>
            <a:ext cx="1562318" cy="1457528"/>
          </a:xfrm>
          <a:prstGeom prst="rect">
            <a:avLst/>
          </a:prstGeom>
          <a:effectLst>
            <a:softEdge rad="38100"/>
          </a:effectLst>
        </p:spPr>
      </p:pic>
      <p:pic>
        <p:nvPicPr>
          <p:cNvPr id="23" name="Picture 22">
            <a:extLst>
              <a:ext uri="{FF2B5EF4-FFF2-40B4-BE49-F238E27FC236}">
                <a16:creationId xmlns:a16="http://schemas.microsoft.com/office/drawing/2014/main" id="{B25233A4-9240-43A4-970D-F7FAA7C68A9B}"/>
              </a:ext>
            </a:extLst>
          </p:cNvPr>
          <p:cNvPicPr>
            <a:picLocks noChangeAspect="1"/>
          </p:cNvPicPr>
          <p:nvPr/>
        </p:nvPicPr>
        <p:blipFill>
          <a:blip r:embed="rId8"/>
          <a:stretch>
            <a:fillRect/>
          </a:stretch>
        </p:blipFill>
        <p:spPr>
          <a:xfrm>
            <a:off x="856026" y="3771264"/>
            <a:ext cx="2306593" cy="991263"/>
          </a:xfrm>
          <a:prstGeom prst="rect">
            <a:avLst/>
          </a:prstGeom>
          <a:effectLst>
            <a:softEdge rad="381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14</a:t>
            </a:fld>
            <a:endParaRPr lang="en-US" dirty="0">
              <a:solidFill>
                <a:schemeClr val="tx1">
                  <a:lumMod val="75000"/>
                </a:schemeClr>
              </a:solidFill>
            </a:endParaRPr>
          </a:p>
        </p:txBody>
      </p:sp>
      <p:sp>
        <p:nvSpPr>
          <p:cNvPr id="5" name="Content Placeholder 4"/>
          <p:cNvSpPr>
            <a:spLocks noGrp="1"/>
          </p:cNvSpPr>
          <p:nvPr>
            <p:ph idx="4294967295"/>
          </p:nvPr>
        </p:nvSpPr>
        <p:spPr>
          <a:xfrm>
            <a:off x="1273628" y="0"/>
            <a:ext cx="9470571" cy="6858000"/>
          </a:xfrm>
          <a:prstGeom prst="rect">
            <a:avLst/>
          </a:prstGeom>
        </p:spPr>
        <p:txBody>
          <a:bodyPr vert="horz" lIns="91440" tIns="45720" rIns="91440" bIns="45720" rtlCol="0" anchor="ctr">
            <a:normAutofit/>
          </a:bodyPr>
          <a:lstStyle/>
          <a:p>
            <a:pPr marL="0" indent="0">
              <a:lnSpc>
                <a:spcPct val="100000"/>
              </a:lnSpc>
              <a:spcBef>
                <a:spcPts val="1400"/>
              </a:spcBef>
              <a:buNone/>
            </a:pPr>
            <a:r>
              <a:rPr lang="en-US" sz="2000" dirty="0">
                <a:solidFill>
                  <a:schemeClr val="tx1">
                    <a:lumMod val="75000"/>
                  </a:schemeClr>
                </a:solidFill>
                <a:latin typeface="Abadi" panose="020B0604020104020204" pitchFamily="34" charset="0"/>
              </a:rPr>
              <a:t>	Built an interactive dashboard using Plotly Dash, with a drop-down menu to select visualization methods. Including a pie chart that shows the success vs. failure rates of launches from each site and a Scatter plot, specifically a Jittered Strip Plot, showing the correlation between the class of boaster (v1.1, FT, B4, and B5) vs. the payload mass with a Range slider meant to select a payload range, in intervals of 1k kgs, from 0k to 10k.</a:t>
            </a:r>
            <a:endParaRPr lang="en-US" sz="2000" dirty="0">
              <a:solidFill>
                <a:schemeClr val="tx1">
                  <a:lumMod val="75000"/>
                </a:schemeClr>
              </a:solidFill>
            </a:endParaRPr>
          </a:p>
        </p:txBody>
      </p:sp>
      <p:sp>
        <p:nvSpPr>
          <p:cNvPr id="3" name="Title 1"/>
          <p:cNvSpPr txBox="1"/>
          <p:nvPr/>
        </p:nvSpPr>
        <p:spPr>
          <a:xfrm>
            <a:off x="0" y="0"/>
            <a:ext cx="12191999"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Build a Dashboard</a:t>
            </a:r>
          </a:p>
          <a:p>
            <a:pPr algn="ctr"/>
            <a:r>
              <a:rPr lang="en-US" sz="2000" b="1" dirty="0">
                <a:solidFill>
                  <a:schemeClr val="tx1">
                    <a:lumMod val="75000"/>
                  </a:schemeClr>
                </a:solidFill>
                <a:latin typeface="Abadi"/>
              </a:rPr>
              <a:t>Plotly Dash</a:t>
            </a:r>
          </a:p>
        </p:txBody>
      </p:sp>
      <p:sp>
        <p:nvSpPr>
          <p:cNvPr id="6" name="TextBox 5">
            <a:extLst>
              <a:ext uri="{FF2B5EF4-FFF2-40B4-BE49-F238E27FC236}">
                <a16:creationId xmlns:a16="http://schemas.microsoft.com/office/drawing/2014/main" id="{BE44A50A-3D10-441F-88C8-2FE313AA4C33}"/>
              </a:ext>
            </a:extLst>
          </p:cNvPr>
          <p:cNvSpPr txBox="1"/>
          <p:nvPr/>
        </p:nvSpPr>
        <p:spPr>
          <a:xfrm>
            <a:off x="7917381" y="6248399"/>
            <a:ext cx="3368230" cy="323165"/>
          </a:xfrm>
          <a:prstGeom prst="rect">
            <a:avLst/>
          </a:prstGeom>
          <a:noFill/>
        </p:spPr>
        <p:txBody>
          <a:bodyPr wrap="none" rtlCol="0">
            <a:spAutoFit/>
          </a:bodyPr>
          <a:lstStyle/>
          <a:p>
            <a:pPr algn="ctr"/>
            <a:r>
              <a:rPr lang="en-US" sz="1500" dirty="0">
                <a:solidFill>
                  <a:schemeClr val="tx1">
                    <a:lumMod val="75000"/>
                  </a:schemeClr>
                </a:solidFill>
                <a:latin typeface="Abadi" panose="020B0604020104020204" pitchFamily="34" charset="0"/>
              </a:rPr>
              <a:t>https://github.com/SummerRayMorrow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15</a:t>
            </a:fld>
            <a:endParaRPr lang="en-US" dirty="0">
              <a:solidFill>
                <a:schemeClr val="tx1">
                  <a:lumMod val="75000"/>
                </a:schemeClr>
              </a:solidFill>
            </a:endParaRPr>
          </a:p>
        </p:txBody>
      </p:sp>
      <p:sp>
        <p:nvSpPr>
          <p:cNvPr id="5" name="Content Placeholder 4"/>
          <p:cNvSpPr>
            <a:spLocks noGrp="1"/>
          </p:cNvSpPr>
          <p:nvPr>
            <p:ph idx="4294967295"/>
          </p:nvPr>
        </p:nvSpPr>
        <p:spPr>
          <a:xfrm>
            <a:off x="8799820" y="3657600"/>
            <a:ext cx="2743200" cy="816429"/>
          </a:xfrm>
          <a:prstGeom prst="rect">
            <a:avLst/>
          </a:prstGeom>
        </p:spPr>
        <p:txBody>
          <a:bodyPr anchor="ctr">
            <a:normAutofit/>
          </a:bodyPr>
          <a:lstStyle/>
          <a:p>
            <a:pPr marL="0" indent="0">
              <a:lnSpc>
                <a:spcPct val="100000"/>
              </a:lnSpc>
              <a:spcBef>
                <a:spcPts val="1400"/>
              </a:spcBef>
              <a:buNone/>
            </a:pPr>
            <a:r>
              <a:rPr lang="en-US" sz="1500" dirty="0">
                <a:solidFill>
                  <a:schemeClr val="tx1">
                    <a:lumMod val="75000"/>
                  </a:schemeClr>
                </a:solidFill>
                <a:latin typeface="Abadi" panose="020B0604020104020204" pitchFamily="34" charset="0"/>
              </a:rPr>
              <a:t>As it turned out, all four performed about the same and were not statistically distinct. </a:t>
            </a:r>
            <a:endParaRPr lang="en-US" sz="1500" dirty="0">
              <a:solidFill>
                <a:schemeClr val="tx1">
                  <a:lumMod val="75000"/>
                </a:schemeClr>
              </a:solidFill>
            </a:endParaRPr>
          </a:p>
        </p:txBody>
      </p:sp>
      <p:sp>
        <p:nvSpPr>
          <p:cNvPr id="3" name="Title 1"/>
          <p:cNvSpPr txBox="1"/>
          <p:nvPr/>
        </p:nvSpPr>
        <p:spPr>
          <a:xfrm>
            <a:off x="0" y="0"/>
            <a:ext cx="12192000" cy="1080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Predictive Analysis</a:t>
            </a:r>
            <a:br>
              <a:rPr lang="en-US" sz="3000" b="1" dirty="0">
                <a:solidFill>
                  <a:schemeClr val="tx1">
                    <a:lumMod val="75000"/>
                  </a:schemeClr>
                </a:solidFill>
                <a:latin typeface="Abadi"/>
              </a:rPr>
            </a:br>
            <a:r>
              <a:rPr lang="en-US" sz="2000" b="1" dirty="0">
                <a:solidFill>
                  <a:schemeClr val="tx1">
                    <a:lumMod val="75000"/>
                  </a:schemeClr>
                </a:solidFill>
                <a:latin typeface="Abadi"/>
              </a:rPr>
              <a:t>Classification</a:t>
            </a:r>
          </a:p>
        </p:txBody>
      </p:sp>
      <p:sp>
        <p:nvSpPr>
          <p:cNvPr id="6" name="TextBox 5">
            <a:extLst>
              <a:ext uri="{FF2B5EF4-FFF2-40B4-BE49-F238E27FC236}">
                <a16:creationId xmlns:a16="http://schemas.microsoft.com/office/drawing/2014/main" id="{8E984285-FA14-4A6B-AF83-1023FC767903}"/>
              </a:ext>
            </a:extLst>
          </p:cNvPr>
          <p:cNvSpPr txBox="1"/>
          <p:nvPr/>
        </p:nvSpPr>
        <p:spPr>
          <a:xfrm>
            <a:off x="7917381" y="6248399"/>
            <a:ext cx="3368230" cy="323165"/>
          </a:xfrm>
          <a:prstGeom prst="rect">
            <a:avLst/>
          </a:prstGeom>
          <a:noFill/>
        </p:spPr>
        <p:txBody>
          <a:bodyPr wrap="none" rtlCol="0">
            <a:spAutoFit/>
          </a:bodyPr>
          <a:lstStyle/>
          <a:p>
            <a:pPr algn="ctr"/>
            <a:r>
              <a:rPr lang="en-US" sz="1500" dirty="0">
                <a:solidFill>
                  <a:schemeClr val="tx1">
                    <a:lumMod val="75000"/>
                  </a:schemeClr>
                </a:solidFill>
                <a:latin typeface="Abadi" panose="020B0604020104020204" pitchFamily="34" charset="0"/>
              </a:rPr>
              <a:t>https://github.com/SummerRayMorrow</a:t>
            </a:r>
          </a:p>
        </p:txBody>
      </p:sp>
      <p:grpSp>
        <p:nvGrpSpPr>
          <p:cNvPr id="13" name="Group 12">
            <a:extLst>
              <a:ext uri="{FF2B5EF4-FFF2-40B4-BE49-F238E27FC236}">
                <a16:creationId xmlns:a16="http://schemas.microsoft.com/office/drawing/2014/main" id="{9F2CE941-0977-484E-9AAC-34157DF77266}"/>
              </a:ext>
            </a:extLst>
          </p:cNvPr>
          <p:cNvGrpSpPr/>
          <p:nvPr/>
        </p:nvGrpSpPr>
        <p:grpSpPr>
          <a:xfrm>
            <a:off x="402459" y="2100942"/>
            <a:ext cx="11593707" cy="566057"/>
            <a:chOff x="-152713" y="2743200"/>
            <a:chExt cx="11593707" cy="566057"/>
          </a:xfrm>
        </p:grpSpPr>
        <p:sp>
          <p:nvSpPr>
            <p:cNvPr id="2" name="Flowchart: Process 1">
              <a:extLst>
                <a:ext uri="{FF2B5EF4-FFF2-40B4-BE49-F238E27FC236}">
                  <a16:creationId xmlns:a16="http://schemas.microsoft.com/office/drawing/2014/main" id="{6995A0B4-F5F0-448D-A016-DE3A482837FA}"/>
                </a:ext>
              </a:extLst>
            </p:cNvPr>
            <p:cNvSpPr/>
            <p:nvPr/>
          </p:nvSpPr>
          <p:spPr>
            <a:xfrm>
              <a:off x="-152713" y="2743200"/>
              <a:ext cx="2645337" cy="566057"/>
            </a:xfrm>
            <a:prstGeom prst="flowChartProcess">
              <a:avLst/>
            </a:prstGeom>
            <a:effectLst>
              <a:softEdge rad="25400"/>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500" dirty="0">
                  <a:solidFill>
                    <a:schemeClr val="bg1">
                      <a:lumMod val="75000"/>
                      <a:lumOff val="25000"/>
                    </a:schemeClr>
                  </a:solidFill>
                  <a:latin typeface="Abadi" panose="020B0604020104020204" pitchFamily="34" charset="0"/>
                </a:rPr>
                <a:t>Prepared Data</a:t>
              </a:r>
            </a:p>
          </p:txBody>
        </p:sp>
        <p:sp>
          <p:nvSpPr>
            <p:cNvPr id="7" name="Flowchart: Process 6">
              <a:extLst>
                <a:ext uri="{FF2B5EF4-FFF2-40B4-BE49-F238E27FC236}">
                  <a16:creationId xmlns:a16="http://schemas.microsoft.com/office/drawing/2014/main" id="{4D223BA5-1B35-4BE3-B724-456A3057CFEE}"/>
                </a:ext>
              </a:extLst>
            </p:cNvPr>
            <p:cNvSpPr/>
            <p:nvPr/>
          </p:nvSpPr>
          <p:spPr>
            <a:xfrm>
              <a:off x="2830077" y="2743200"/>
              <a:ext cx="2645337" cy="566057"/>
            </a:xfrm>
            <a:prstGeom prst="flowChartProcess">
              <a:avLst/>
            </a:prstGeom>
            <a:effectLst>
              <a:softEdge rad="25400"/>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500" dirty="0">
                  <a:solidFill>
                    <a:schemeClr val="bg1">
                      <a:lumMod val="75000"/>
                      <a:lumOff val="25000"/>
                    </a:schemeClr>
                  </a:solidFill>
                  <a:latin typeface="Abadi" panose="020B0604020104020204" pitchFamily="34" charset="0"/>
                </a:rPr>
                <a:t>Built Models</a:t>
              </a:r>
            </a:p>
          </p:txBody>
        </p:sp>
        <p:sp>
          <p:nvSpPr>
            <p:cNvPr id="8" name="Flowchart: Process 7">
              <a:extLst>
                <a:ext uri="{FF2B5EF4-FFF2-40B4-BE49-F238E27FC236}">
                  <a16:creationId xmlns:a16="http://schemas.microsoft.com/office/drawing/2014/main" id="{22E48561-30D2-451A-BBD9-531B5BEE0C17}"/>
                </a:ext>
              </a:extLst>
            </p:cNvPr>
            <p:cNvSpPr/>
            <p:nvPr/>
          </p:nvSpPr>
          <p:spPr>
            <a:xfrm>
              <a:off x="5812867" y="2743200"/>
              <a:ext cx="2645337" cy="566057"/>
            </a:xfrm>
            <a:prstGeom prst="flowChartProcess">
              <a:avLst/>
            </a:prstGeom>
            <a:effectLst>
              <a:softEdge rad="25400"/>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500" dirty="0">
                  <a:solidFill>
                    <a:schemeClr val="bg1">
                      <a:lumMod val="75000"/>
                      <a:lumOff val="25000"/>
                    </a:schemeClr>
                  </a:solidFill>
                  <a:latin typeface="Abadi" panose="020B0604020104020204" pitchFamily="34" charset="0"/>
                </a:rPr>
                <a:t>Evaluated Models</a:t>
              </a:r>
            </a:p>
          </p:txBody>
        </p:sp>
        <p:sp>
          <p:nvSpPr>
            <p:cNvPr id="9" name="Flowchart: Process 8">
              <a:extLst>
                <a:ext uri="{FF2B5EF4-FFF2-40B4-BE49-F238E27FC236}">
                  <a16:creationId xmlns:a16="http://schemas.microsoft.com/office/drawing/2014/main" id="{FE1F5564-2A50-496D-960C-7554811B59D5}"/>
                </a:ext>
              </a:extLst>
            </p:cNvPr>
            <p:cNvSpPr/>
            <p:nvPr/>
          </p:nvSpPr>
          <p:spPr>
            <a:xfrm>
              <a:off x="8795657" y="2743200"/>
              <a:ext cx="2645337" cy="566057"/>
            </a:xfrm>
            <a:prstGeom prst="flowChartProcess">
              <a:avLst/>
            </a:prstGeom>
            <a:effectLst>
              <a:softEdge rad="25400"/>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500" dirty="0">
                  <a:solidFill>
                    <a:schemeClr val="bg1">
                      <a:lumMod val="75000"/>
                      <a:lumOff val="25000"/>
                    </a:schemeClr>
                  </a:solidFill>
                  <a:latin typeface="Abadi" panose="020B0604020104020204" pitchFamily="34" charset="0"/>
                </a:rPr>
                <a:t>Compared Models</a:t>
              </a:r>
            </a:p>
          </p:txBody>
        </p:sp>
      </p:grpSp>
      <p:sp>
        <p:nvSpPr>
          <p:cNvPr id="10" name="Content Placeholder 4">
            <a:extLst>
              <a:ext uri="{FF2B5EF4-FFF2-40B4-BE49-F238E27FC236}">
                <a16:creationId xmlns:a16="http://schemas.microsoft.com/office/drawing/2014/main" id="{DB7BD241-9514-4EE5-8579-B636056AD1CA}"/>
              </a:ext>
            </a:extLst>
          </p:cNvPr>
          <p:cNvSpPr txBox="1">
            <a:spLocks/>
          </p:cNvSpPr>
          <p:nvPr/>
        </p:nvSpPr>
        <p:spPr>
          <a:xfrm>
            <a:off x="3392180" y="3657600"/>
            <a:ext cx="2743200" cy="1240971"/>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1400"/>
              </a:spcBef>
              <a:buNone/>
            </a:pPr>
            <a:r>
              <a:rPr lang="en-US" sz="1500" dirty="0">
                <a:solidFill>
                  <a:schemeClr val="tx1">
                    <a:lumMod val="75000"/>
                  </a:schemeClr>
                </a:solidFill>
                <a:latin typeface="Abadi" panose="020B0604020104020204" pitchFamily="34" charset="0"/>
              </a:rPr>
              <a:t>Built four machine learning models: Logistic Regression, Support Vector Machine, Decision Tree, and K-Nearest Neighbors.</a:t>
            </a:r>
          </a:p>
        </p:txBody>
      </p:sp>
      <p:sp>
        <p:nvSpPr>
          <p:cNvPr id="11" name="Content Placeholder 4">
            <a:extLst>
              <a:ext uri="{FF2B5EF4-FFF2-40B4-BE49-F238E27FC236}">
                <a16:creationId xmlns:a16="http://schemas.microsoft.com/office/drawing/2014/main" id="{7336694A-1250-4E01-9C81-E107C9D5A925}"/>
              </a:ext>
            </a:extLst>
          </p:cNvPr>
          <p:cNvSpPr txBox="1">
            <a:spLocks/>
          </p:cNvSpPr>
          <p:nvPr/>
        </p:nvSpPr>
        <p:spPr>
          <a:xfrm>
            <a:off x="6048301" y="3657600"/>
            <a:ext cx="2743200" cy="1371600"/>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1400"/>
              </a:spcBef>
              <a:buNone/>
            </a:pPr>
            <a:r>
              <a:rPr lang="en-US" sz="1500" dirty="0">
                <a:solidFill>
                  <a:schemeClr val="tx1">
                    <a:lumMod val="75000"/>
                  </a:schemeClr>
                </a:solidFill>
                <a:latin typeface="Abadi" panose="020B0604020104020204" pitchFamily="34" charset="0"/>
              </a:rPr>
              <a:t>Using grid search to find each model's best tuned hyperparameters and accuracy score. Comparing each model's Confusion Matrix to find the most accurate model.</a:t>
            </a:r>
          </a:p>
        </p:txBody>
      </p:sp>
      <p:sp>
        <p:nvSpPr>
          <p:cNvPr id="12" name="Content Placeholder 4">
            <a:extLst>
              <a:ext uri="{FF2B5EF4-FFF2-40B4-BE49-F238E27FC236}">
                <a16:creationId xmlns:a16="http://schemas.microsoft.com/office/drawing/2014/main" id="{994034EC-26D1-472F-8F59-2BE436569F41}"/>
              </a:ext>
            </a:extLst>
          </p:cNvPr>
          <p:cNvSpPr txBox="1">
            <a:spLocks/>
          </p:cNvSpPr>
          <p:nvPr/>
        </p:nvSpPr>
        <p:spPr>
          <a:xfrm>
            <a:off x="648980" y="3657600"/>
            <a:ext cx="2743200" cy="1589314"/>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1400"/>
              </a:spcBef>
              <a:buNone/>
            </a:pPr>
            <a:r>
              <a:rPr lang="en-US" sz="1500" dirty="0">
                <a:solidFill>
                  <a:schemeClr val="tx1">
                    <a:lumMod val="75000"/>
                  </a:schemeClr>
                </a:solidFill>
                <a:latin typeface="Abadi" panose="020B0604020104020204" pitchFamily="34" charset="0"/>
              </a:rPr>
              <a:t>Used the data collected in earlier labs, NumPy arrays, and Padas data frames to transform and normalize the data. By splitting the data into two separate sets for training and testing. </a:t>
            </a:r>
          </a:p>
        </p:txBody>
      </p:sp>
      <p:sp>
        <p:nvSpPr>
          <p:cNvPr id="15" name="Arrow: U-Turn 14">
            <a:extLst>
              <a:ext uri="{FF2B5EF4-FFF2-40B4-BE49-F238E27FC236}">
                <a16:creationId xmlns:a16="http://schemas.microsoft.com/office/drawing/2014/main" id="{1ECCC6EE-32F7-4C4D-8C78-ECA206F0C540}"/>
              </a:ext>
            </a:extLst>
          </p:cNvPr>
          <p:cNvSpPr/>
          <p:nvPr/>
        </p:nvSpPr>
        <p:spPr>
          <a:xfrm rot="10800000" flipH="1">
            <a:off x="2403580" y="2835141"/>
            <a:ext cx="1371600" cy="457200"/>
          </a:xfrm>
          <a:prstGeom prst="uturnArrow">
            <a:avLst>
              <a:gd name="adj1" fmla="val 19520"/>
              <a:gd name="adj2" fmla="val 25000"/>
              <a:gd name="adj3" fmla="val 25000"/>
              <a:gd name="adj4" fmla="val 51969"/>
              <a:gd name="adj5" fmla="val 100000"/>
            </a:avLst>
          </a:prstGeom>
          <a:solidFill>
            <a:srgbClr val="78929F"/>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Arrow: U-Turn 15">
            <a:extLst>
              <a:ext uri="{FF2B5EF4-FFF2-40B4-BE49-F238E27FC236}">
                <a16:creationId xmlns:a16="http://schemas.microsoft.com/office/drawing/2014/main" id="{A36C78FD-4173-4488-B04A-766E730D7DBB}"/>
              </a:ext>
            </a:extLst>
          </p:cNvPr>
          <p:cNvSpPr/>
          <p:nvPr/>
        </p:nvSpPr>
        <p:spPr>
          <a:xfrm rot="10800000" flipH="1">
            <a:off x="8347180" y="2835141"/>
            <a:ext cx="1371600" cy="457200"/>
          </a:xfrm>
          <a:prstGeom prst="uturnArrow">
            <a:avLst>
              <a:gd name="adj1" fmla="val 19520"/>
              <a:gd name="adj2" fmla="val 25000"/>
              <a:gd name="adj3" fmla="val 25000"/>
              <a:gd name="adj4" fmla="val 51969"/>
              <a:gd name="adj5" fmla="val 100000"/>
            </a:avLst>
          </a:prstGeom>
          <a:solidFill>
            <a:srgbClr val="78929F"/>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Arrow: U-Turn 16">
            <a:extLst>
              <a:ext uri="{FF2B5EF4-FFF2-40B4-BE49-F238E27FC236}">
                <a16:creationId xmlns:a16="http://schemas.microsoft.com/office/drawing/2014/main" id="{F390BF7F-CCE7-4592-861F-0F1C19F5BE97}"/>
              </a:ext>
            </a:extLst>
          </p:cNvPr>
          <p:cNvSpPr/>
          <p:nvPr/>
        </p:nvSpPr>
        <p:spPr>
          <a:xfrm>
            <a:off x="5449580" y="1445913"/>
            <a:ext cx="1371600" cy="457200"/>
          </a:xfrm>
          <a:prstGeom prst="uturnArrow">
            <a:avLst>
              <a:gd name="adj1" fmla="val 19520"/>
              <a:gd name="adj2" fmla="val 25000"/>
              <a:gd name="adj3" fmla="val 25000"/>
              <a:gd name="adj4" fmla="val 51969"/>
              <a:gd name="adj5" fmla="val 100000"/>
            </a:avLst>
          </a:prstGeom>
          <a:solidFill>
            <a:srgbClr val="78929F"/>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0" y="0"/>
            <a:ext cx="12191999" cy="685799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500" dirty="0">
                <a:solidFill>
                  <a:schemeClr val="tx1">
                    <a:lumMod val="75000"/>
                  </a:schemeClr>
                </a:solidFill>
                <a:latin typeface="Abadi" panose="020B0604020104020204" pitchFamily="34" charset="0"/>
              </a:rPr>
              <a:t>Section 2</a:t>
            </a:r>
          </a:p>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Exploratory Data Analysis</a:t>
            </a:r>
          </a:p>
          <a:p>
            <a:pPr marL="0" indent="0" algn="ctr">
              <a:lnSpc>
                <a:spcPct val="100000"/>
              </a:lnSpc>
              <a:spcBef>
                <a:spcPts val="1400"/>
              </a:spcBef>
              <a:buNone/>
            </a:pPr>
            <a:endParaRPr lang="en-US" sz="2000" dirty="0">
              <a:solidFill>
                <a:schemeClr val="tx1">
                  <a:lumMod val="75000"/>
                </a:schemeClr>
              </a:solidFill>
              <a:latin typeface="Abadi" panose="020B0604020104020204" pitchFamily="34" charset="0"/>
            </a:endParaRPr>
          </a:p>
          <a:p>
            <a:pPr marL="0" indent="0" algn="ctr">
              <a:lnSpc>
                <a:spcPct val="100000"/>
              </a:lnSpc>
              <a:spcBef>
                <a:spcPts val="1400"/>
              </a:spcBef>
              <a:buNone/>
            </a:pPr>
            <a:r>
              <a:rPr lang="en-US" sz="1500" dirty="0">
                <a:solidFill>
                  <a:schemeClr val="tx1">
                    <a:lumMod val="75000"/>
                  </a:schemeClr>
                </a:solidFill>
                <a:latin typeface="Abadi" panose="020B0604020104020204" pitchFamily="34" charset="0"/>
              </a:rPr>
              <a:t>Section 3</a:t>
            </a:r>
          </a:p>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Interactive Analytics</a:t>
            </a:r>
          </a:p>
          <a:p>
            <a:pPr marL="0" indent="0" algn="ctr">
              <a:lnSpc>
                <a:spcPct val="100000"/>
              </a:lnSpc>
              <a:spcBef>
                <a:spcPts val="1400"/>
              </a:spcBef>
              <a:buNone/>
            </a:pPr>
            <a:endParaRPr lang="en-US" sz="2000" dirty="0">
              <a:solidFill>
                <a:schemeClr val="tx1">
                  <a:lumMod val="75000"/>
                </a:schemeClr>
              </a:solidFill>
              <a:latin typeface="Abadi" panose="020B0604020104020204" pitchFamily="34" charset="0"/>
            </a:endParaRPr>
          </a:p>
          <a:p>
            <a:pPr marL="0" indent="0" algn="ctr">
              <a:lnSpc>
                <a:spcPct val="100000"/>
              </a:lnSpc>
              <a:spcBef>
                <a:spcPts val="1400"/>
              </a:spcBef>
              <a:buNone/>
            </a:pPr>
            <a:r>
              <a:rPr lang="en-US" sz="1500" dirty="0">
                <a:solidFill>
                  <a:schemeClr val="tx1">
                    <a:lumMod val="75000"/>
                  </a:schemeClr>
                </a:solidFill>
                <a:latin typeface="Abadi" panose="020B0604020104020204" pitchFamily="34" charset="0"/>
              </a:rPr>
              <a:t>Section 4</a:t>
            </a:r>
          </a:p>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Predictive Analysis</a:t>
            </a:r>
            <a:endParaRPr lang="en-US" sz="2000" dirty="0">
              <a:solidFill>
                <a:schemeClr val="tx1">
                  <a:lumMod val="75000"/>
                </a:schemeClr>
              </a:solidFill>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16</a:t>
            </a:fld>
            <a:endParaRPr lang="en-US" dirty="0">
              <a:solidFill>
                <a:schemeClr val="tx1">
                  <a:lumMod val="75000"/>
                </a:schemeClr>
              </a:solidFill>
            </a:endParaRPr>
          </a:p>
        </p:txBody>
      </p:sp>
      <p:sp>
        <p:nvSpPr>
          <p:cNvPr id="7"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B1E346-745F-4FD2-AE10-2EBEE2195B2C}"/>
              </a:ext>
            </a:extLst>
          </p:cNvPr>
          <p:cNvSpPr/>
          <p:nvPr/>
        </p:nvSpPr>
        <p:spPr>
          <a:xfrm>
            <a:off x="0" y="3244334"/>
            <a:ext cx="6651601" cy="784830"/>
          </a:xfrm>
          <a:prstGeom prst="rect">
            <a:avLst/>
          </a:prstGeom>
        </p:spPr>
        <p:txBody>
          <a:bodyPr wrap="square">
            <a:spAutoFit/>
          </a:bodyPr>
          <a:lstStyle/>
          <a:p>
            <a:pPr algn="ctr" fontAlgn="base"/>
            <a:r>
              <a:rPr lang="en-US" sz="2000" dirty="0">
                <a:solidFill>
                  <a:schemeClr val="tx1">
                    <a:lumMod val="75000"/>
                  </a:schemeClr>
                </a:solidFill>
                <a:latin typeface="Abadi" panose="020B0604020104020204" pitchFamily="34" charset="0"/>
              </a:rPr>
              <a:t>Section 2</a:t>
            </a:r>
          </a:p>
          <a:p>
            <a:pPr algn="ctr" fontAlgn="base"/>
            <a:r>
              <a:rPr lang="en-US" sz="2500" dirty="0">
                <a:solidFill>
                  <a:schemeClr val="tx1">
                    <a:lumMod val="75000"/>
                  </a:schemeClr>
                </a:solidFill>
                <a:latin typeface="Abadi" panose="020B0604020104020204" pitchFamily="34" charset="0"/>
              </a:rPr>
              <a:t>Exploratory Data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solidFill>
                  <a:schemeClr val="tx1">
                    <a:lumMod val="75000"/>
                  </a:schemeClr>
                </a:solidFill>
              </a:rPr>
              <a:t>18</a:t>
            </a:fld>
            <a:endParaRPr lang="en-US" dirty="0">
              <a:solidFill>
                <a:schemeClr val="tx1">
                  <a:lumMod val="75000"/>
                </a:schemeClr>
              </a:solidFill>
            </a:endParaRPr>
          </a:p>
        </p:txBody>
      </p:sp>
      <p:sp>
        <p:nvSpPr>
          <p:cNvPr id="3" name="Content Placeholder 2"/>
          <p:cNvSpPr>
            <a:spLocks noGrp="1"/>
          </p:cNvSpPr>
          <p:nvPr>
            <p:ph type="body" sz="half" idx="4294967295"/>
          </p:nvPr>
        </p:nvSpPr>
        <p:spPr>
          <a:xfrm>
            <a:off x="0" y="4488872"/>
            <a:ext cx="12192000" cy="2369127"/>
          </a:xfrm>
          <a:prstGeom prst="rect">
            <a:avLst/>
          </a:prstGeom>
        </p:spPr>
        <p:txBody>
          <a:bodyPr anchor="ctr">
            <a:normAutofit/>
          </a:bodyPr>
          <a:lstStyle/>
          <a:p>
            <a:pPr marL="0" indent="0" algn="ctr">
              <a:lnSpc>
                <a:spcPct val="100000"/>
              </a:lnSpc>
              <a:spcBef>
                <a:spcPts val="1400"/>
              </a:spcBef>
              <a:buNone/>
            </a:pPr>
            <a:r>
              <a:rPr lang="en-US" sz="2000" dirty="0">
                <a:solidFill>
                  <a:schemeClr val="tx1">
                    <a:lumMod val="75000"/>
                  </a:schemeClr>
                </a:solidFill>
              </a:rPr>
              <a:t>CCAFS LC-40   </a:t>
            </a:r>
            <a:r>
              <a:rPr lang="en-US" sz="1500" dirty="0">
                <a:solidFill>
                  <a:schemeClr val="tx1">
                    <a:lumMod val="75000"/>
                  </a:schemeClr>
                </a:solidFill>
              </a:rPr>
              <a:t>success rate of 60%</a:t>
            </a:r>
          </a:p>
          <a:p>
            <a:pPr marL="0" indent="0" algn="ctr">
              <a:lnSpc>
                <a:spcPct val="100000"/>
              </a:lnSpc>
              <a:spcBef>
                <a:spcPts val="1400"/>
              </a:spcBef>
              <a:buNone/>
            </a:pPr>
            <a:r>
              <a:rPr lang="en-US" sz="2000" dirty="0">
                <a:solidFill>
                  <a:schemeClr val="tx1">
                    <a:lumMod val="75000"/>
                  </a:schemeClr>
                </a:solidFill>
              </a:rPr>
              <a:t>KSC LC-39A      </a:t>
            </a:r>
            <a:r>
              <a:rPr lang="en-US" sz="1500" dirty="0">
                <a:solidFill>
                  <a:schemeClr val="tx1">
                    <a:lumMod val="75000"/>
                  </a:schemeClr>
                </a:solidFill>
              </a:rPr>
              <a:t>success rate of 77%</a:t>
            </a:r>
          </a:p>
          <a:p>
            <a:pPr marL="0" indent="0" algn="ctr">
              <a:lnSpc>
                <a:spcPct val="100000"/>
              </a:lnSpc>
              <a:spcBef>
                <a:spcPts val="1400"/>
              </a:spcBef>
              <a:buNone/>
            </a:pPr>
            <a:r>
              <a:rPr lang="en-US" sz="2000" dirty="0">
                <a:solidFill>
                  <a:schemeClr val="tx1">
                    <a:lumMod val="75000"/>
                  </a:schemeClr>
                </a:solidFill>
              </a:rPr>
              <a:t>VAFB SLC 4ES  </a:t>
            </a:r>
            <a:r>
              <a:rPr lang="en-US" sz="1500" dirty="0">
                <a:solidFill>
                  <a:schemeClr val="tx1">
                    <a:lumMod val="75000"/>
                  </a:schemeClr>
                </a:solidFill>
              </a:rPr>
              <a:t>success rate of 77%</a:t>
            </a:r>
            <a:endParaRPr lang="en-US" sz="1500" dirty="0">
              <a:solidFill>
                <a:schemeClr val="tx1">
                  <a:lumMod val="75000"/>
                </a:schemeClr>
              </a:solidFill>
              <a:latin typeface="Abadi" panose="020B0604020104020204" pitchFamily="34" charset="0"/>
            </a:endParaRPr>
          </a:p>
        </p:txBody>
      </p:sp>
      <p:sp>
        <p:nvSpPr>
          <p:cNvPr id="4"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Flight Number vs. Launch Site</a:t>
            </a:r>
            <a:endParaRPr lang="en-US" sz="3000" b="1" dirty="0">
              <a:solidFill>
                <a:schemeClr val="tx1">
                  <a:lumMod val="75000"/>
                </a:schemeClr>
              </a:solidFill>
            </a:endParaRPr>
          </a:p>
        </p:txBody>
      </p:sp>
      <p:pic>
        <p:nvPicPr>
          <p:cNvPr id="6" name="Picture 5">
            <a:extLst>
              <a:ext uri="{FF2B5EF4-FFF2-40B4-BE49-F238E27FC236}">
                <a16:creationId xmlns:a16="http://schemas.microsoft.com/office/drawing/2014/main" id="{75BA085B-3391-43D1-B37E-EC2D906EBCE1}"/>
              </a:ext>
            </a:extLst>
          </p:cNvPr>
          <p:cNvPicPr>
            <a:picLocks noChangeAspect="1"/>
          </p:cNvPicPr>
          <p:nvPr/>
        </p:nvPicPr>
        <p:blipFill>
          <a:blip r:embed="rId3"/>
          <a:stretch>
            <a:fillRect/>
          </a:stretch>
        </p:blipFill>
        <p:spPr>
          <a:xfrm>
            <a:off x="1523991" y="196096"/>
            <a:ext cx="9144018" cy="4572009"/>
          </a:xfrm>
          <a:prstGeom prst="rect">
            <a:avLst/>
          </a:prstGeom>
          <a:ln>
            <a:solidFill>
              <a:srgbClr val="79929F"/>
            </a:solidFill>
          </a:ln>
          <a:effectLst>
            <a:softEdge rad="12700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solidFill>
                  <a:schemeClr val="tx1">
                    <a:lumMod val="75000"/>
                  </a:schemeClr>
                </a:solidFill>
              </a:rPr>
              <a:t>19</a:t>
            </a:fld>
            <a:endParaRPr lang="en-US" dirty="0">
              <a:solidFill>
                <a:schemeClr val="tx1">
                  <a:lumMod val="75000"/>
                </a:schemeClr>
              </a:solidFill>
            </a:endParaRPr>
          </a:p>
        </p:txBody>
      </p:sp>
      <p:sp>
        <p:nvSpPr>
          <p:cNvPr id="3" name="Content Placeholder 2"/>
          <p:cNvSpPr>
            <a:spLocks noGrp="1"/>
          </p:cNvSpPr>
          <p:nvPr>
            <p:ph type="body" sz="half" idx="4294967295"/>
          </p:nvPr>
        </p:nvSpPr>
        <p:spPr>
          <a:xfrm>
            <a:off x="0" y="4472247"/>
            <a:ext cx="12192000" cy="2385753"/>
          </a:xfrm>
          <a:prstGeom prst="rect">
            <a:avLst/>
          </a:prstGeom>
        </p:spPr>
        <p:txBody>
          <a:bodyPr anchor="ctr">
            <a:normAutofit/>
          </a:bodyPr>
          <a:lstStyle/>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VAFB-SLC launchsite there are no rockets launched for heavypayload mass</a:t>
            </a:r>
          </a:p>
          <a:p>
            <a:pPr marL="0" indent="0" algn="ctr">
              <a:lnSpc>
                <a:spcPct val="100000"/>
              </a:lnSpc>
              <a:spcBef>
                <a:spcPts val="1400"/>
              </a:spcBef>
              <a:buNone/>
            </a:pPr>
            <a:r>
              <a:rPr lang="en-US" sz="1500" dirty="0">
                <a:solidFill>
                  <a:schemeClr val="tx1">
                    <a:lumMod val="75000"/>
                  </a:schemeClr>
                </a:solidFill>
                <a:latin typeface="Abadi" panose="020B0604020104020204" pitchFamily="34" charset="0"/>
              </a:rPr>
              <a:t>							  Greater than 10000 kg</a:t>
            </a:r>
          </a:p>
        </p:txBody>
      </p:sp>
      <p:sp>
        <p:nvSpPr>
          <p:cNvPr id="4" name="Title 1"/>
          <p:cNvSpPr txBox="1"/>
          <p:nvPr/>
        </p:nvSpPr>
        <p:spPr>
          <a:xfrm>
            <a:off x="-1"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Payload vs. Launch Site</a:t>
            </a:r>
          </a:p>
        </p:txBody>
      </p:sp>
      <p:pic>
        <p:nvPicPr>
          <p:cNvPr id="7" name="Picture 6">
            <a:extLst>
              <a:ext uri="{FF2B5EF4-FFF2-40B4-BE49-F238E27FC236}">
                <a16:creationId xmlns:a16="http://schemas.microsoft.com/office/drawing/2014/main" id="{A1DEFBD8-09A2-4372-95BA-BD7A89AD4C4A}"/>
              </a:ext>
            </a:extLst>
          </p:cNvPr>
          <p:cNvPicPr>
            <a:picLocks noChangeAspect="1"/>
          </p:cNvPicPr>
          <p:nvPr/>
        </p:nvPicPr>
        <p:blipFill>
          <a:blip r:embed="rId3"/>
          <a:stretch>
            <a:fillRect/>
          </a:stretch>
        </p:blipFill>
        <p:spPr>
          <a:xfrm>
            <a:off x="1527048" y="192024"/>
            <a:ext cx="9144018" cy="4572009"/>
          </a:xfrm>
          <a:prstGeom prst="rect">
            <a:avLst/>
          </a:prstGeom>
          <a:effectLst>
            <a:softEdge rad="1270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pPr/>
              <a:t>2</a:t>
            </a:fld>
            <a:endParaRPr lang="en-US" dirty="0">
              <a:solidFill>
                <a:schemeClr val="tx1">
                  <a:lumMod val="75000"/>
                </a:schemeClr>
              </a:solidFill>
            </a:endParaRPr>
          </a:p>
        </p:txBody>
      </p:sp>
      <p:sp>
        <p:nvSpPr>
          <p:cNvPr id="10" name="Content Placeholder 2"/>
          <p:cNvSpPr txBox="1"/>
          <p:nvPr/>
        </p:nvSpPr>
        <p:spPr>
          <a:xfrm>
            <a:off x="0" y="0"/>
            <a:ext cx="12191999" cy="6857999"/>
          </a:xfrm>
          <a:prstGeom prst="rect">
            <a:avLst/>
          </a:prstGeom>
        </p:spPr>
        <p:txBody>
          <a:bodyPr lIns="91440" tIns="45720" rIns="91440" bIns="45720" anchor="ctr">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ctr">
              <a:lnSpc>
                <a:spcPct val="100000"/>
              </a:lnSpc>
              <a:spcBef>
                <a:spcPts val="1400"/>
              </a:spcBef>
            </a:pPr>
            <a:r>
              <a:rPr lang="en-US" sz="2000" dirty="0">
                <a:solidFill>
                  <a:schemeClr val="tx1">
                    <a:lumMod val="75000"/>
                  </a:schemeClr>
                </a:solidFill>
                <a:latin typeface="Abadi"/>
              </a:rPr>
              <a:t>Executive Summary         3</a:t>
            </a:r>
          </a:p>
          <a:p>
            <a:pPr algn="ctr">
              <a:lnSpc>
                <a:spcPct val="100000"/>
              </a:lnSpc>
              <a:spcBef>
                <a:spcPts val="1400"/>
              </a:spcBef>
            </a:pPr>
            <a:r>
              <a:rPr lang="en-US" sz="2000" dirty="0">
                <a:solidFill>
                  <a:schemeClr val="tx1">
                    <a:lumMod val="75000"/>
                  </a:schemeClr>
                </a:solidFill>
                <a:latin typeface="Abadi"/>
              </a:rPr>
              <a:t>Introduction                   4</a:t>
            </a:r>
          </a:p>
          <a:p>
            <a:pPr algn="ctr">
              <a:lnSpc>
                <a:spcPct val="100000"/>
              </a:lnSpc>
              <a:spcBef>
                <a:spcPts val="1400"/>
              </a:spcBef>
            </a:pPr>
            <a:r>
              <a:rPr lang="en-US" sz="2000" dirty="0">
                <a:solidFill>
                  <a:schemeClr val="tx1">
                    <a:lumMod val="75000"/>
                  </a:schemeClr>
                </a:solidFill>
                <a:latin typeface="Abadi"/>
              </a:rPr>
              <a:t>Methodology                 5</a:t>
            </a:r>
          </a:p>
          <a:p>
            <a:pPr algn="ctr">
              <a:lnSpc>
                <a:spcPct val="100000"/>
              </a:lnSpc>
              <a:spcBef>
                <a:spcPts val="1400"/>
              </a:spcBef>
            </a:pPr>
            <a:r>
              <a:rPr lang="en-US" sz="2000" dirty="0">
                <a:solidFill>
                  <a:schemeClr val="tx1">
                    <a:lumMod val="75000"/>
                  </a:schemeClr>
                </a:solidFill>
                <a:latin typeface="Abadi"/>
              </a:rPr>
              <a:t>Results                        16</a:t>
            </a:r>
          </a:p>
          <a:p>
            <a:pPr algn="ctr">
              <a:lnSpc>
                <a:spcPct val="100000"/>
              </a:lnSpc>
              <a:spcBef>
                <a:spcPts val="1400"/>
              </a:spcBef>
            </a:pPr>
            <a:r>
              <a:rPr lang="en-US" sz="2000" dirty="0">
                <a:solidFill>
                  <a:schemeClr val="tx1">
                    <a:lumMod val="75000"/>
                  </a:schemeClr>
                </a:solidFill>
                <a:latin typeface="Abadi"/>
              </a:rPr>
              <a:t>Conclusion                   45</a:t>
            </a:r>
          </a:p>
        </p:txBody>
      </p:sp>
      <p:sp>
        <p:nvSpPr>
          <p:cNvPr id="19"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Outline</a:t>
            </a:r>
          </a:p>
        </p:txBody>
      </p:sp>
    </p:spTree>
    <p:extLst>
      <p:ext uri="{BB962C8B-B14F-4D97-AF65-F5344CB8AC3E}">
        <p14:creationId xmlns:p14="http://schemas.microsoft.com/office/powerpoint/2010/main" val="3047149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solidFill>
                  <a:schemeClr val="tx1">
                    <a:lumMod val="75000"/>
                  </a:schemeClr>
                </a:solidFill>
              </a:rPr>
              <a:t>20</a:t>
            </a:fld>
            <a:endParaRPr lang="en-US" dirty="0">
              <a:solidFill>
                <a:schemeClr val="tx1">
                  <a:lumMod val="75000"/>
                </a:schemeClr>
              </a:solidFill>
            </a:endParaRPr>
          </a:p>
        </p:txBody>
      </p:sp>
      <p:sp>
        <p:nvSpPr>
          <p:cNvPr id="3" name="Content Placeholder 2"/>
          <p:cNvSpPr>
            <a:spLocks noGrp="1"/>
          </p:cNvSpPr>
          <p:nvPr>
            <p:ph type="body" sz="half" idx="4294967295"/>
          </p:nvPr>
        </p:nvSpPr>
        <p:spPr>
          <a:xfrm>
            <a:off x="0" y="4505499"/>
            <a:ext cx="12192000" cy="2352502"/>
          </a:xfrm>
          <a:prstGeom prst="rect">
            <a:avLst/>
          </a:prstGeom>
        </p:spPr>
        <p:txBody>
          <a:bodyPr anchor="ctr">
            <a:normAutofit/>
          </a:bodyPr>
          <a:lstStyle/>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ES-L1, GEO, HEO,  and SSO orbits have high success rates. </a:t>
            </a:r>
          </a:p>
        </p:txBody>
      </p:sp>
      <p:sp>
        <p:nvSpPr>
          <p:cNvPr id="4" name="Title 1"/>
          <p:cNvSpPr txBox="1"/>
          <p:nvPr/>
        </p:nvSpPr>
        <p:spPr>
          <a:xfrm>
            <a:off x="0" y="0"/>
            <a:ext cx="12191999"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Success Rate vs. Orbit Type</a:t>
            </a:r>
            <a:endParaRPr lang="en-US" sz="3000" b="1" dirty="0">
              <a:solidFill>
                <a:schemeClr val="tx1">
                  <a:lumMod val="75000"/>
                </a:schemeClr>
              </a:solidFill>
            </a:endParaRPr>
          </a:p>
        </p:txBody>
      </p:sp>
      <p:pic>
        <p:nvPicPr>
          <p:cNvPr id="7" name="Picture 6">
            <a:extLst>
              <a:ext uri="{FF2B5EF4-FFF2-40B4-BE49-F238E27FC236}">
                <a16:creationId xmlns:a16="http://schemas.microsoft.com/office/drawing/2014/main" id="{6BA77B92-7C4C-40A6-BEC9-A0DA1A5DC937}"/>
              </a:ext>
            </a:extLst>
          </p:cNvPr>
          <p:cNvPicPr>
            <a:picLocks noChangeAspect="1"/>
          </p:cNvPicPr>
          <p:nvPr/>
        </p:nvPicPr>
        <p:blipFill>
          <a:blip r:embed="rId3"/>
          <a:stretch>
            <a:fillRect/>
          </a:stretch>
        </p:blipFill>
        <p:spPr>
          <a:xfrm>
            <a:off x="1527048" y="192024"/>
            <a:ext cx="9144018" cy="4572009"/>
          </a:xfrm>
          <a:prstGeom prst="rect">
            <a:avLst/>
          </a:prstGeom>
          <a:effectLst>
            <a:softEdge rad="12700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solidFill>
                  <a:schemeClr val="tx1">
                    <a:lumMod val="75000"/>
                  </a:schemeClr>
                </a:solidFill>
              </a:rPr>
              <a:t>21</a:t>
            </a:fld>
            <a:endParaRPr lang="en-US" dirty="0">
              <a:solidFill>
                <a:schemeClr val="tx1">
                  <a:lumMod val="75000"/>
                </a:schemeClr>
              </a:solidFill>
            </a:endParaRPr>
          </a:p>
        </p:txBody>
      </p:sp>
      <p:sp>
        <p:nvSpPr>
          <p:cNvPr id="3" name="Content Placeholder 2"/>
          <p:cNvSpPr>
            <a:spLocks noGrp="1"/>
          </p:cNvSpPr>
          <p:nvPr>
            <p:ph type="body" sz="half" idx="4294967295"/>
          </p:nvPr>
        </p:nvSpPr>
        <p:spPr>
          <a:xfrm>
            <a:off x="1" y="4480560"/>
            <a:ext cx="12192000" cy="2377440"/>
          </a:xfrm>
          <a:prstGeom prst="rect">
            <a:avLst/>
          </a:prstGeom>
        </p:spPr>
        <p:txBody>
          <a:bodyPr anchor="ctr">
            <a:normAutofit/>
          </a:bodyPr>
          <a:lstStyle/>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In the LEO orbit the Success is related to the number of flights;</a:t>
            </a:r>
          </a:p>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There is no relationship between flight number when in GTO orbit.</a:t>
            </a:r>
          </a:p>
        </p:txBody>
      </p:sp>
      <p:sp>
        <p:nvSpPr>
          <p:cNvPr id="4" name="Title 1"/>
          <p:cNvSpPr txBox="1"/>
          <p:nvPr/>
        </p:nvSpPr>
        <p:spPr>
          <a:xfrm>
            <a:off x="0" y="0"/>
            <a:ext cx="12192001"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Flight Number vs. Orbit Type</a:t>
            </a:r>
            <a:endParaRPr lang="en-US" sz="3000" b="1" dirty="0">
              <a:solidFill>
                <a:schemeClr val="tx1">
                  <a:lumMod val="75000"/>
                </a:schemeClr>
              </a:solidFill>
            </a:endParaRPr>
          </a:p>
        </p:txBody>
      </p:sp>
      <p:pic>
        <p:nvPicPr>
          <p:cNvPr id="7" name="Picture 6">
            <a:extLst>
              <a:ext uri="{FF2B5EF4-FFF2-40B4-BE49-F238E27FC236}">
                <a16:creationId xmlns:a16="http://schemas.microsoft.com/office/drawing/2014/main" id="{E7B93BD2-A5AC-4E11-805A-7AE3712CCD0B}"/>
              </a:ext>
            </a:extLst>
          </p:cNvPr>
          <p:cNvPicPr>
            <a:picLocks noChangeAspect="1"/>
          </p:cNvPicPr>
          <p:nvPr/>
        </p:nvPicPr>
        <p:blipFill>
          <a:blip r:embed="rId3"/>
          <a:stretch>
            <a:fillRect/>
          </a:stretch>
        </p:blipFill>
        <p:spPr>
          <a:xfrm>
            <a:off x="1527048" y="192024"/>
            <a:ext cx="9144018" cy="4572009"/>
          </a:xfrm>
          <a:prstGeom prst="rect">
            <a:avLst/>
          </a:prstGeom>
          <a:effectLst>
            <a:softEdge rad="1270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solidFill>
                  <a:schemeClr val="tx1">
                    <a:lumMod val="75000"/>
                  </a:schemeClr>
                </a:solidFill>
              </a:rPr>
              <a:t>22</a:t>
            </a:fld>
            <a:endParaRPr lang="en-US" dirty="0">
              <a:solidFill>
                <a:schemeClr val="tx1">
                  <a:lumMod val="75000"/>
                </a:schemeClr>
              </a:solidFill>
            </a:endParaRPr>
          </a:p>
        </p:txBody>
      </p:sp>
      <p:sp>
        <p:nvSpPr>
          <p:cNvPr id="3" name="Content Placeholder 2"/>
          <p:cNvSpPr>
            <a:spLocks noGrp="1"/>
          </p:cNvSpPr>
          <p:nvPr>
            <p:ph type="body" sz="half" idx="4294967295"/>
          </p:nvPr>
        </p:nvSpPr>
        <p:spPr>
          <a:xfrm>
            <a:off x="1" y="4463935"/>
            <a:ext cx="12192000" cy="2394065"/>
          </a:xfrm>
          <a:prstGeom prst="rect">
            <a:avLst/>
          </a:prstGeom>
        </p:spPr>
        <p:txBody>
          <a:bodyPr anchor="ctr">
            <a:normAutofit/>
          </a:bodyPr>
          <a:lstStyle/>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With heavy payloads the successful landing are higher for Polar, LEO and ISS.</a:t>
            </a:r>
          </a:p>
        </p:txBody>
      </p:sp>
      <p:sp>
        <p:nvSpPr>
          <p:cNvPr id="4" name="Title 1"/>
          <p:cNvSpPr txBox="1"/>
          <p:nvPr/>
        </p:nvSpPr>
        <p:spPr>
          <a:xfrm>
            <a:off x="0" y="-2"/>
            <a:ext cx="12192001" cy="10877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Payload vs. Orbit Type</a:t>
            </a:r>
            <a:endParaRPr lang="en-US" sz="3000" b="1" dirty="0">
              <a:solidFill>
                <a:schemeClr val="tx1">
                  <a:lumMod val="75000"/>
                </a:schemeClr>
              </a:solidFill>
            </a:endParaRPr>
          </a:p>
        </p:txBody>
      </p:sp>
      <p:pic>
        <p:nvPicPr>
          <p:cNvPr id="7" name="Picture 6">
            <a:extLst>
              <a:ext uri="{FF2B5EF4-FFF2-40B4-BE49-F238E27FC236}">
                <a16:creationId xmlns:a16="http://schemas.microsoft.com/office/drawing/2014/main" id="{2B951C38-43FC-401F-91E8-B16D6291B888}"/>
              </a:ext>
            </a:extLst>
          </p:cNvPr>
          <p:cNvPicPr>
            <a:picLocks noChangeAspect="1"/>
          </p:cNvPicPr>
          <p:nvPr/>
        </p:nvPicPr>
        <p:blipFill>
          <a:blip r:embed="rId3"/>
          <a:stretch>
            <a:fillRect/>
          </a:stretch>
        </p:blipFill>
        <p:spPr>
          <a:xfrm>
            <a:off x="1527048" y="192024"/>
            <a:ext cx="9144018" cy="4572009"/>
          </a:xfrm>
          <a:prstGeom prst="rect">
            <a:avLst/>
          </a:prstGeom>
          <a:effectLst>
            <a:softEdge rad="12700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solidFill>
                  <a:schemeClr val="tx1">
                    <a:lumMod val="75000"/>
                  </a:schemeClr>
                </a:solidFill>
              </a:rPr>
              <a:t>23</a:t>
            </a:fld>
            <a:endParaRPr lang="en-US" dirty="0">
              <a:solidFill>
                <a:schemeClr val="tx1">
                  <a:lumMod val="75000"/>
                </a:schemeClr>
              </a:solidFill>
            </a:endParaRPr>
          </a:p>
        </p:txBody>
      </p:sp>
      <p:sp>
        <p:nvSpPr>
          <p:cNvPr id="3" name="Content Placeholder 2"/>
          <p:cNvSpPr>
            <a:spLocks noGrp="1"/>
          </p:cNvSpPr>
          <p:nvPr>
            <p:ph type="body" sz="half" idx="4294967295"/>
          </p:nvPr>
        </p:nvSpPr>
        <p:spPr>
          <a:xfrm>
            <a:off x="0" y="4411472"/>
            <a:ext cx="12192000" cy="2446528"/>
          </a:xfrm>
          <a:prstGeom prst="rect">
            <a:avLst/>
          </a:prstGeom>
        </p:spPr>
        <p:txBody>
          <a:bodyPr anchor="ctr">
            <a:normAutofit/>
          </a:bodyPr>
          <a:lstStyle/>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The yearly trend of success rate since 2013 kept increasing, until 2020</a:t>
            </a:r>
          </a:p>
        </p:txBody>
      </p:sp>
      <p:sp>
        <p:nvSpPr>
          <p:cNvPr id="4" name="Title 1"/>
          <p:cNvSpPr txBox="1"/>
          <p:nvPr/>
        </p:nvSpPr>
        <p:spPr>
          <a:xfrm>
            <a:off x="0" y="0"/>
            <a:ext cx="12191999"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endParaRPr lang="en-US" sz="2000" b="1" dirty="0">
              <a:solidFill>
                <a:schemeClr val="tx1">
                  <a:lumMod val="75000"/>
                </a:schemeClr>
              </a:solidFill>
              <a:latin typeface="Abadi"/>
            </a:endParaRPr>
          </a:p>
        </p:txBody>
      </p:sp>
      <p:pic>
        <p:nvPicPr>
          <p:cNvPr id="7" name="Picture 6">
            <a:extLst>
              <a:ext uri="{FF2B5EF4-FFF2-40B4-BE49-F238E27FC236}">
                <a16:creationId xmlns:a16="http://schemas.microsoft.com/office/drawing/2014/main" id="{2567AA3B-13A2-4541-BA19-64BE7A3F89AC}"/>
              </a:ext>
            </a:extLst>
          </p:cNvPr>
          <p:cNvPicPr>
            <a:picLocks noChangeAspect="1"/>
          </p:cNvPicPr>
          <p:nvPr/>
        </p:nvPicPr>
        <p:blipFill>
          <a:blip r:embed="rId3"/>
          <a:stretch>
            <a:fillRect/>
          </a:stretch>
        </p:blipFill>
        <p:spPr>
          <a:xfrm>
            <a:off x="3047999" y="482600"/>
            <a:ext cx="6096000" cy="4572000"/>
          </a:xfrm>
          <a:prstGeom prst="rect">
            <a:avLst/>
          </a:prstGeom>
          <a:effectLst>
            <a:softEdge rad="12700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24</a:t>
            </a:fld>
            <a:endParaRPr lang="en-US" dirty="0">
              <a:solidFill>
                <a:schemeClr val="tx1">
                  <a:lumMod val="75000"/>
                </a:schemeClr>
              </a:solidFill>
            </a:endParaRPr>
          </a:p>
        </p:txBody>
      </p:sp>
      <p:sp>
        <p:nvSpPr>
          <p:cNvPr id="5" name="Content Placeholder 4"/>
          <p:cNvSpPr>
            <a:spLocks noGrp="1"/>
          </p:cNvSpPr>
          <p:nvPr>
            <p:ph idx="4294967295"/>
          </p:nvPr>
        </p:nvSpPr>
        <p:spPr>
          <a:xfrm>
            <a:off x="0" y="4887686"/>
            <a:ext cx="12191999" cy="1970313"/>
          </a:xfrm>
          <a:prstGeom prst="rect">
            <a:avLst/>
          </a:prstGeom>
        </p:spPr>
        <p:txBody>
          <a:bodyPr anchor="ctr">
            <a:normAutofit/>
          </a:bodyPr>
          <a:lstStyle/>
          <a:p>
            <a:pPr marL="0" indent="0" algn="ctr" fontAlgn="base">
              <a:buNone/>
            </a:pPr>
            <a:r>
              <a:rPr lang="en-US" sz="2000" dirty="0">
                <a:solidFill>
                  <a:schemeClr val="tx1">
                    <a:lumMod val="75000"/>
                  </a:schemeClr>
                </a:solidFill>
                <a:latin typeface="Abadi" panose="020B0604020104020204" pitchFamily="34" charset="0"/>
              </a:rPr>
              <a:t>Display the names of the unique launch sites in the space mission</a:t>
            </a:r>
          </a:p>
        </p:txBody>
      </p:sp>
      <p:sp>
        <p:nvSpPr>
          <p:cNvPr id="3" name="Title 1"/>
          <p:cNvSpPr txBox="1"/>
          <p:nvPr/>
        </p:nvSpPr>
        <p:spPr>
          <a:xfrm>
            <a:off x="0" y="0"/>
            <a:ext cx="12191999"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All Launch Site Names</a:t>
            </a:r>
          </a:p>
        </p:txBody>
      </p:sp>
      <p:pic>
        <p:nvPicPr>
          <p:cNvPr id="6" name="Picture 5">
            <a:extLst>
              <a:ext uri="{FF2B5EF4-FFF2-40B4-BE49-F238E27FC236}">
                <a16:creationId xmlns:a16="http://schemas.microsoft.com/office/drawing/2014/main" id="{F1A1A880-0F82-4360-9E90-3253F3120370}"/>
              </a:ext>
            </a:extLst>
          </p:cNvPr>
          <p:cNvPicPr>
            <a:picLocks noChangeAspect="1"/>
          </p:cNvPicPr>
          <p:nvPr/>
        </p:nvPicPr>
        <p:blipFill>
          <a:blip r:embed="rId3"/>
          <a:stretch>
            <a:fillRect/>
          </a:stretch>
        </p:blipFill>
        <p:spPr>
          <a:xfrm>
            <a:off x="7096398" y="1585664"/>
            <a:ext cx="1596017" cy="2413555"/>
          </a:xfrm>
          <a:prstGeom prst="rect">
            <a:avLst/>
          </a:prstGeom>
          <a:effectLst>
            <a:softEdge rad="38100"/>
          </a:effectLst>
        </p:spPr>
      </p:pic>
      <p:pic>
        <p:nvPicPr>
          <p:cNvPr id="9" name="Picture 8">
            <a:extLst>
              <a:ext uri="{FF2B5EF4-FFF2-40B4-BE49-F238E27FC236}">
                <a16:creationId xmlns:a16="http://schemas.microsoft.com/office/drawing/2014/main" id="{C88480DE-D3A8-4BC2-814D-1B8793D53122}"/>
              </a:ext>
            </a:extLst>
          </p:cNvPr>
          <p:cNvPicPr>
            <a:picLocks noChangeAspect="1"/>
          </p:cNvPicPr>
          <p:nvPr/>
        </p:nvPicPr>
        <p:blipFill>
          <a:blip r:embed="rId4"/>
          <a:stretch>
            <a:fillRect/>
          </a:stretch>
        </p:blipFill>
        <p:spPr>
          <a:xfrm>
            <a:off x="2995337" y="2504813"/>
            <a:ext cx="3893556" cy="572582"/>
          </a:xfrm>
          <a:prstGeom prst="rect">
            <a:avLst/>
          </a:prstGeom>
          <a:effectLst>
            <a:softEdge rad="3810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25</a:t>
            </a:fld>
            <a:endParaRPr lang="en-US" dirty="0">
              <a:solidFill>
                <a:schemeClr val="tx1">
                  <a:lumMod val="75000"/>
                </a:schemeClr>
              </a:solidFill>
            </a:endParaRPr>
          </a:p>
        </p:txBody>
      </p:sp>
      <p:sp>
        <p:nvSpPr>
          <p:cNvPr id="3" name="Title 1"/>
          <p:cNvSpPr txBox="1"/>
          <p:nvPr/>
        </p:nvSpPr>
        <p:spPr>
          <a:xfrm>
            <a:off x="0" y="-111691"/>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Launch Site Names Begin with 'KSC'</a:t>
            </a:r>
          </a:p>
        </p:txBody>
      </p:sp>
      <p:pic>
        <p:nvPicPr>
          <p:cNvPr id="8" name="Picture 7">
            <a:extLst>
              <a:ext uri="{FF2B5EF4-FFF2-40B4-BE49-F238E27FC236}">
                <a16:creationId xmlns:a16="http://schemas.microsoft.com/office/drawing/2014/main" id="{E0E739F5-9B0D-4784-9C55-14AF39B2F7AE}"/>
              </a:ext>
            </a:extLst>
          </p:cNvPr>
          <p:cNvPicPr>
            <a:picLocks noChangeAspect="1"/>
          </p:cNvPicPr>
          <p:nvPr/>
        </p:nvPicPr>
        <p:blipFill>
          <a:blip r:embed="rId3"/>
          <a:stretch>
            <a:fillRect/>
          </a:stretch>
        </p:blipFill>
        <p:spPr>
          <a:xfrm>
            <a:off x="7030942" y="1490131"/>
            <a:ext cx="1268626" cy="2587996"/>
          </a:xfrm>
          <a:prstGeom prst="rect">
            <a:avLst/>
          </a:prstGeom>
          <a:effectLst>
            <a:softEdge rad="38100"/>
          </a:effectLst>
        </p:spPr>
      </p:pic>
      <p:sp>
        <p:nvSpPr>
          <p:cNvPr id="7" name="Content Placeholder 4">
            <a:extLst>
              <a:ext uri="{FF2B5EF4-FFF2-40B4-BE49-F238E27FC236}">
                <a16:creationId xmlns:a16="http://schemas.microsoft.com/office/drawing/2014/main" id="{619128EB-B6A7-45C7-958D-BB1998741865}"/>
              </a:ext>
            </a:extLst>
          </p:cNvPr>
          <p:cNvSpPr txBox="1">
            <a:spLocks/>
          </p:cNvSpPr>
          <p:nvPr/>
        </p:nvSpPr>
        <p:spPr>
          <a:xfrm>
            <a:off x="0" y="4855028"/>
            <a:ext cx="12192000" cy="2002971"/>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Display 5 records where launch sites begin with the string ‘KSC’</a:t>
            </a:r>
          </a:p>
        </p:txBody>
      </p:sp>
      <p:pic>
        <p:nvPicPr>
          <p:cNvPr id="5" name="Picture 4">
            <a:extLst>
              <a:ext uri="{FF2B5EF4-FFF2-40B4-BE49-F238E27FC236}">
                <a16:creationId xmlns:a16="http://schemas.microsoft.com/office/drawing/2014/main" id="{B4C1D9DC-185F-476C-AEF4-4A613EB770F3}"/>
              </a:ext>
            </a:extLst>
          </p:cNvPr>
          <p:cNvPicPr>
            <a:picLocks noChangeAspect="1"/>
          </p:cNvPicPr>
          <p:nvPr/>
        </p:nvPicPr>
        <p:blipFill>
          <a:blip r:embed="rId4"/>
          <a:stretch>
            <a:fillRect/>
          </a:stretch>
        </p:blipFill>
        <p:spPr>
          <a:xfrm>
            <a:off x="2425847" y="2149753"/>
            <a:ext cx="4401164" cy="1257475"/>
          </a:xfrm>
          <a:prstGeom prst="rect">
            <a:avLst/>
          </a:prstGeom>
          <a:effectLst>
            <a:softEdge rad="38100"/>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26</a:t>
            </a:fld>
            <a:endParaRPr lang="en-US" dirty="0">
              <a:solidFill>
                <a:schemeClr val="tx1">
                  <a:lumMod val="75000"/>
                </a:schemeClr>
              </a:solidFill>
            </a:endParaRPr>
          </a:p>
        </p:txBody>
      </p:sp>
      <p:sp>
        <p:nvSpPr>
          <p:cNvPr id="5" name="Content Placeholder 4"/>
          <p:cNvSpPr>
            <a:spLocks noGrp="1"/>
          </p:cNvSpPr>
          <p:nvPr>
            <p:ph idx="4294967295"/>
          </p:nvPr>
        </p:nvSpPr>
        <p:spPr>
          <a:xfrm>
            <a:off x="0" y="4833256"/>
            <a:ext cx="12192000" cy="2024743"/>
          </a:xfrm>
          <a:prstGeom prst="rect">
            <a:avLst/>
          </a:prstGeom>
        </p:spPr>
        <p:txBody>
          <a:bodyPr anchor="ctr">
            <a:normAutofit/>
          </a:bodyPr>
          <a:lstStyle/>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Display the total payload mass carried by boosters launched by NASA (CRS)</a:t>
            </a:r>
          </a:p>
        </p:txBody>
      </p:sp>
      <p:sp>
        <p:nvSpPr>
          <p:cNvPr id="3"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Total Payload Mass</a:t>
            </a:r>
          </a:p>
        </p:txBody>
      </p:sp>
      <p:pic>
        <p:nvPicPr>
          <p:cNvPr id="6" name="Picture 5">
            <a:extLst>
              <a:ext uri="{FF2B5EF4-FFF2-40B4-BE49-F238E27FC236}">
                <a16:creationId xmlns:a16="http://schemas.microsoft.com/office/drawing/2014/main" id="{E9AF689C-2B91-4F9D-8563-77F675D711C5}"/>
              </a:ext>
            </a:extLst>
          </p:cNvPr>
          <p:cNvPicPr>
            <a:picLocks noChangeAspect="1"/>
          </p:cNvPicPr>
          <p:nvPr/>
        </p:nvPicPr>
        <p:blipFill>
          <a:blip r:embed="rId3"/>
          <a:stretch>
            <a:fillRect/>
          </a:stretch>
        </p:blipFill>
        <p:spPr>
          <a:xfrm>
            <a:off x="7218001" y="2324472"/>
            <a:ext cx="1483115" cy="1039447"/>
          </a:xfrm>
          <a:prstGeom prst="rect">
            <a:avLst/>
          </a:prstGeom>
          <a:effectLst>
            <a:softEdge rad="38100"/>
          </a:effectLst>
        </p:spPr>
      </p:pic>
      <p:pic>
        <p:nvPicPr>
          <p:cNvPr id="7" name="Picture 6">
            <a:extLst>
              <a:ext uri="{FF2B5EF4-FFF2-40B4-BE49-F238E27FC236}">
                <a16:creationId xmlns:a16="http://schemas.microsoft.com/office/drawing/2014/main" id="{83B97CFF-2E45-4AA0-A172-463FBCF716AD}"/>
              </a:ext>
            </a:extLst>
          </p:cNvPr>
          <p:cNvPicPr>
            <a:picLocks noChangeAspect="1"/>
          </p:cNvPicPr>
          <p:nvPr/>
        </p:nvPicPr>
        <p:blipFill>
          <a:blip r:embed="rId4"/>
          <a:stretch>
            <a:fillRect/>
          </a:stretch>
        </p:blipFill>
        <p:spPr>
          <a:xfrm>
            <a:off x="2669581" y="2360931"/>
            <a:ext cx="4373094" cy="944759"/>
          </a:xfrm>
          <a:prstGeom prst="rect">
            <a:avLst/>
          </a:prstGeom>
          <a:effectLst>
            <a:softEdge rad="3810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0" y="4865913"/>
            <a:ext cx="12192000" cy="1992085"/>
          </a:xfrm>
          <a:prstGeom prst="rect">
            <a:avLst/>
          </a:prstGeom>
        </p:spPr>
        <p:txBody>
          <a:bodyPr anchor="ctr">
            <a:normAutofit/>
          </a:bodyPr>
          <a:lstStyle/>
          <a:p>
            <a:pPr marL="0" indent="0" algn="ctr" fontAlgn="base">
              <a:buNone/>
            </a:pPr>
            <a:r>
              <a:rPr lang="en-US" sz="2000" dirty="0">
                <a:solidFill>
                  <a:schemeClr val="tx1">
                    <a:lumMod val="75000"/>
                  </a:schemeClr>
                </a:solidFill>
                <a:latin typeface="Abadi" panose="020B0604020104020204" pitchFamily="34" charset="0"/>
              </a:rPr>
              <a:t>Display average payload mass carried by booster version F9 v1.1</a:t>
            </a:r>
          </a:p>
        </p:txBody>
      </p:sp>
      <p:sp>
        <p:nvSpPr>
          <p:cNvPr id="3" name="Title 1"/>
          <p:cNvSpPr txBox="1"/>
          <p:nvPr/>
        </p:nvSpPr>
        <p:spPr>
          <a:xfrm>
            <a:off x="0" y="0"/>
            <a:ext cx="12191999"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Average Payload Mass by F9 v1.1</a:t>
            </a:r>
          </a:p>
        </p:txBody>
      </p:sp>
      <p:pic>
        <p:nvPicPr>
          <p:cNvPr id="8" name="Picture 7">
            <a:extLst>
              <a:ext uri="{FF2B5EF4-FFF2-40B4-BE49-F238E27FC236}">
                <a16:creationId xmlns:a16="http://schemas.microsoft.com/office/drawing/2014/main" id="{DC987F6A-9616-4588-87CB-78159A113F9F}"/>
              </a:ext>
            </a:extLst>
          </p:cNvPr>
          <p:cNvPicPr>
            <a:picLocks noChangeAspect="1"/>
          </p:cNvPicPr>
          <p:nvPr/>
        </p:nvPicPr>
        <p:blipFill>
          <a:blip r:embed="rId3"/>
          <a:stretch>
            <a:fillRect/>
          </a:stretch>
        </p:blipFill>
        <p:spPr>
          <a:xfrm>
            <a:off x="7108098" y="2373796"/>
            <a:ext cx="1738017" cy="837293"/>
          </a:xfrm>
          <a:prstGeom prst="rect">
            <a:avLst/>
          </a:prstGeom>
          <a:effectLst>
            <a:softEdge rad="38100"/>
          </a:effectLst>
        </p:spPr>
      </p:pic>
      <p:sp>
        <p:nvSpPr>
          <p:cNvPr id="7" name="Slide Number Placeholder 3">
            <a:extLst>
              <a:ext uri="{FF2B5EF4-FFF2-40B4-BE49-F238E27FC236}">
                <a16:creationId xmlns:a16="http://schemas.microsoft.com/office/drawing/2014/main" id="{243EC51F-5E85-4F0B-A26D-8AA029D85B67}"/>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lumMod val="75000"/>
                  </a:schemeClr>
                </a:solidFill>
              </a:rPr>
              <a:pPr/>
              <a:t>27</a:t>
            </a:fld>
            <a:endParaRPr lang="en-US" dirty="0">
              <a:solidFill>
                <a:schemeClr val="tx1">
                  <a:lumMod val="75000"/>
                </a:schemeClr>
              </a:solidFill>
            </a:endParaRPr>
          </a:p>
        </p:txBody>
      </p:sp>
      <p:pic>
        <p:nvPicPr>
          <p:cNvPr id="9" name="Picture 8">
            <a:extLst>
              <a:ext uri="{FF2B5EF4-FFF2-40B4-BE49-F238E27FC236}">
                <a16:creationId xmlns:a16="http://schemas.microsoft.com/office/drawing/2014/main" id="{B9681F7A-2912-4ECA-9BD4-EE1334A874DB}"/>
              </a:ext>
            </a:extLst>
          </p:cNvPr>
          <p:cNvPicPr>
            <a:picLocks noChangeAspect="1"/>
          </p:cNvPicPr>
          <p:nvPr/>
        </p:nvPicPr>
        <p:blipFill>
          <a:blip r:embed="rId4"/>
          <a:stretch>
            <a:fillRect/>
          </a:stretch>
        </p:blipFill>
        <p:spPr>
          <a:xfrm>
            <a:off x="1420883" y="2254552"/>
            <a:ext cx="5496692" cy="1076475"/>
          </a:xfrm>
          <a:prstGeom prst="rect">
            <a:avLst/>
          </a:prstGeom>
          <a:effectLst>
            <a:softEdge rad="38100"/>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 y="4811486"/>
            <a:ext cx="12192000" cy="2046513"/>
          </a:xfrm>
          <a:prstGeom prst="rect">
            <a:avLst/>
          </a:prstGeom>
        </p:spPr>
        <p:txBody>
          <a:bodyPr lIns="91440" tIns="45720" rIns="91440" bIns="45720" anchor="ctr">
            <a:normAutofit/>
          </a:bodyPr>
          <a:lstStyle/>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List the date where the first successful landing outcome in a drone ship was achieved.</a:t>
            </a:r>
          </a:p>
        </p:txBody>
      </p:sp>
      <p:sp>
        <p:nvSpPr>
          <p:cNvPr id="3" name="Title 1"/>
          <p:cNvSpPr txBox="1"/>
          <p:nvPr/>
        </p:nvSpPr>
        <p:spPr>
          <a:xfrm>
            <a:off x="1"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First Successful Ground Landing Date</a:t>
            </a:r>
          </a:p>
        </p:txBody>
      </p:sp>
      <p:grpSp>
        <p:nvGrpSpPr>
          <p:cNvPr id="2" name="Group 1">
            <a:extLst>
              <a:ext uri="{FF2B5EF4-FFF2-40B4-BE49-F238E27FC236}">
                <a16:creationId xmlns:a16="http://schemas.microsoft.com/office/drawing/2014/main" id="{FA3A36F2-8578-42B7-A99F-91CF82FED2DB}"/>
              </a:ext>
            </a:extLst>
          </p:cNvPr>
          <p:cNvGrpSpPr/>
          <p:nvPr/>
        </p:nvGrpSpPr>
        <p:grpSpPr>
          <a:xfrm>
            <a:off x="2762790" y="2230422"/>
            <a:ext cx="6459914" cy="1115506"/>
            <a:chOff x="2599461" y="2799713"/>
            <a:chExt cx="5338772" cy="838095"/>
          </a:xfrm>
        </p:grpSpPr>
        <p:pic>
          <p:nvPicPr>
            <p:cNvPr id="6" name="Picture 5">
              <a:extLst>
                <a:ext uri="{FF2B5EF4-FFF2-40B4-BE49-F238E27FC236}">
                  <a16:creationId xmlns:a16="http://schemas.microsoft.com/office/drawing/2014/main" id="{05C6F7DF-489B-4252-9D9C-9DCB6CA353A5}"/>
                </a:ext>
              </a:extLst>
            </p:cNvPr>
            <p:cNvPicPr>
              <a:picLocks noChangeAspect="1"/>
            </p:cNvPicPr>
            <p:nvPr/>
          </p:nvPicPr>
          <p:blipFill>
            <a:blip r:embed="rId3"/>
            <a:stretch>
              <a:fillRect/>
            </a:stretch>
          </p:blipFill>
          <p:spPr>
            <a:xfrm>
              <a:off x="2599461" y="2885416"/>
              <a:ext cx="3819048" cy="666667"/>
            </a:xfrm>
            <a:prstGeom prst="rect">
              <a:avLst/>
            </a:prstGeom>
            <a:effectLst>
              <a:softEdge rad="38100"/>
            </a:effectLst>
          </p:spPr>
        </p:pic>
        <p:pic>
          <p:nvPicPr>
            <p:cNvPr id="8" name="Picture 7">
              <a:extLst>
                <a:ext uri="{FF2B5EF4-FFF2-40B4-BE49-F238E27FC236}">
                  <a16:creationId xmlns:a16="http://schemas.microsoft.com/office/drawing/2014/main" id="{953E1309-C28C-4099-A407-8C181B3A7637}"/>
                </a:ext>
              </a:extLst>
            </p:cNvPr>
            <p:cNvPicPr>
              <a:picLocks noChangeAspect="1"/>
            </p:cNvPicPr>
            <p:nvPr/>
          </p:nvPicPr>
          <p:blipFill>
            <a:blip r:embed="rId4"/>
            <a:stretch>
              <a:fillRect/>
            </a:stretch>
          </p:blipFill>
          <p:spPr>
            <a:xfrm>
              <a:off x="6595376" y="2799713"/>
              <a:ext cx="1342857" cy="838095"/>
            </a:xfrm>
            <a:prstGeom prst="rect">
              <a:avLst/>
            </a:prstGeom>
            <a:effectLst>
              <a:softEdge rad="38100"/>
            </a:effectLst>
          </p:spPr>
        </p:pic>
      </p:grpSp>
      <p:sp>
        <p:nvSpPr>
          <p:cNvPr id="9" name="Slide Number Placeholder 3">
            <a:extLst>
              <a:ext uri="{FF2B5EF4-FFF2-40B4-BE49-F238E27FC236}">
                <a16:creationId xmlns:a16="http://schemas.microsoft.com/office/drawing/2014/main" id="{8DAAA49E-F878-4883-B4FC-08324A651715}"/>
              </a:ext>
            </a:extLst>
          </p:cNvPr>
          <p:cNvSpPr txBox="1">
            <a:spLocks/>
          </p:cNvSpPr>
          <p:nvPr/>
        </p:nvSpPr>
        <p:spPr>
          <a:xfrm>
            <a:off x="10276321" y="5883274"/>
            <a:ext cx="77108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solidFill>
                  <a:schemeClr val="tx1">
                    <a:lumMod val="75000"/>
                  </a:schemeClr>
                </a:solidFill>
              </a:rPr>
              <a:pPr/>
              <a:t>28</a:t>
            </a:fld>
            <a:endParaRPr lang="en-US" dirty="0">
              <a:solidFill>
                <a:schemeClr val="tx1">
                  <a:lumMod val="7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29</a:t>
            </a:fld>
            <a:endParaRPr lang="en-US" dirty="0">
              <a:solidFill>
                <a:schemeClr val="tx1">
                  <a:lumMod val="75000"/>
                </a:schemeClr>
              </a:solidFill>
            </a:endParaRPr>
          </a:p>
        </p:txBody>
      </p:sp>
      <p:sp>
        <p:nvSpPr>
          <p:cNvPr id="5" name="Content Placeholder 4"/>
          <p:cNvSpPr>
            <a:spLocks noGrp="1"/>
          </p:cNvSpPr>
          <p:nvPr>
            <p:ph idx="4294967295"/>
          </p:nvPr>
        </p:nvSpPr>
        <p:spPr>
          <a:xfrm>
            <a:off x="0" y="4789714"/>
            <a:ext cx="12192000" cy="2068285"/>
          </a:xfrm>
          <a:prstGeom prst="rect">
            <a:avLst/>
          </a:prstGeom>
        </p:spPr>
        <p:txBody>
          <a:bodyPr lIns="91440" tIns="45720" rIns="91440" bIns="45720" anchor="ctr">
            <a:normAutofit/>
          </a:bodyPr>
          <a:lstStyle/>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List the names of the boosters which have success in ground pad </a:t>
            </a:r>
          </a:p>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and have payload mass greater than 4000 but less than 6000</a:t>
            </a:r>
          </a:p>
        </p:txBody>
      </p:sp>
      <p:sp>
        <p:nvSpPr>
          <p:cNvPr id="8" name="Title 1"/>
          <p:cNvSpPr txBox="1"/>
          <p:nvPr/>
        </p:nvSpPr>
        <p:spPr>
          <a:xfrm>
            <a:off x="0" y="0"/>
            <a:ext cx="12192000" cy="1087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Successful Drone Ship Landing</a:t>
            </a:r>
          </a:p>
          <a:p>
            <a:pPr algn="ctr"/>
            <a:r>
              <a:rPr lang="en-US" sz="2000" b="1" dirty="0">
                <a:solidFill>
                  <a:schemeClr val="tx1">
                    <a:lumMod val="75000"/>
                  </a:schemeClr>
                </a:solidFill>
                <a:latin typeface="Abadi"/>
              </a:rPr>
              <a:t>Payload between 4000kg and 6000kg</a:t>
            </a:r>
          </a:p>
        </p:txBody>
      </p:sp>
      <p:grpSp>
        <p:nvGrpSpPr>
          <p:cNvPr id="2" name="Group 1">
            <a:extLst>
              <a:ext uri="{FF2B5EF4-FFF2-40B4-BE49-F238E27FC236}">
                <a16:creationId xmlns:a16="http://schemas.microsoft.com/office/drawing/2014/main" id="{3FDC45D3-5A5E-47C8-AB13-F5ED47194ABE}"/>
              </a:ext>
            </a:extLst>
          </p:cNvPr>
          <p:cNvGrpSpPr/>
          <p:nvPr/>
        </p:nvGrpSpPr>
        <p:grpSpPr>
          <a:xfrm>
            <a:off x="2225875" y="1473896"/>
            <a:ext cx="7245073" cy="2154952"/>
            <a:chOff x="2635504" y="2087084"/>
            <a:chExt cx="5987664" cy="1780952"/>
          </a:xfrm>
        </p:grpSpPr>
        <p:pic>
          <p:nvPicPr>
            <p:cNvPr id="3" name="Picture 2">
              <a:extLst>
                <a:ext uri="{FF2B5EF4-FFF2-40B4-BE49-F238E27FC236}">
                  <a16:creationId xmlns:a16="http://schemas.microsoft.com/office/drawing/2014/main" id="{65C86DBB-2444-4942-A85A-B13D260DBACC}"/>
                </a:ext>
              </a:extLst>
            </p:cNvPr>
            <p:cNvPicPr>
              <a:picLocks noChangeAspect="1"/>
            </p:cNvPicPr>
            <p:nvPr/>
          </p:nvPicPr>
          <p:blipFill>
            <a:blip r:embed="rId3"/>
            <a:stretch>
              <a:fillRect/>
            </a:stretch>
          </p:blipFill>
          <p:spPr>
            <a:xfrm>
              <a:off x="2635504" y="2521414"/>
              <a:ext cx="4333333" cy="904762"/>
            </a:xfrm>
            <a:prstGeom prst="rect">
              <a:avLst/>
            </a:prstGeom>
            <a:effectLst>
              <a:softEdge rad="38100"/>
            </a:effectLst>
          </p:spPr>
        </p:pic>
        <p:pic>
          <p:nvPicPr>
            <p:cNvPr id="7" name="Picture 6">
              <a:extLst>
                <a:ext uri="{FF2B5EF4-FFF2-40B4-BE49-F238E27FC236}">
                  <a16:creationId xmlns:a16="http://schemas.microsoft.com/office/drawing/2014/main" id="{98884C33-1EDB-405D-A240-3C03CE7F7B38}"/>
                </a:ext>
              </a:extLst>
            </p:cNvPr>
            <p:cNvPicPr>
              <a:picLocks noChangeAspect="1"/>
            </p:cNvPicPr>
            <p:nvPr/>
          </p:nvPicPr>
          <p:blipFill>
            <a:blip r:embed="rId4"/>
            <a:stretch>
              <a:fillRect/>
            </a:stretch>
          </p:blipFill>
          <p:spPr>
            <a:xfrm>
              <a:off x="7146978" y="2087084"/>
              <a:ext cx="1476190" cy="1780952"/>
            </a:xfrm>
            <a:prstGeom prst="rect">
              <a:avLst/>
            </a:prstGeom>
            <a:effectLst>
              <a:softEdge rad="38100"/>
            </a:effec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tx1">
                    <a:lumMod val="75000"/>
                  </a:schemeClr>
                </a:solidFill>
              </a:rPr>
              <a:t>3</a:t>
            </a:fld>
            <a:endParaRPr lang="en-US" dirty="0">
              <a:solidFill>
                <a:schemeClr val="tx1">
                  <a:lumMod val="75000"/>
                </a:schemeClr>
              </a:solidFill>
            </a:endParaRPr>
          </a:p>
        </p:txBody>
      </p:sp>
      <p:sp>
        <p:nvSpPr>
          <p:cNvPr id="10" name="Content Placeholder 2"/>
          <p:cNvSpPr txBox="1"/>
          <p:nvPr/>
        </p:nvSpPr>
        <p:spPr>
          <a:xfrm>
            <a:off x="3535680" y="-16625"/>
            <a:ext cx="6248400" cy="6857999"/>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buNone/>
            </a:pPr>
            <a:r>
              <a:rPr lang="en-US" sz="2000" b="1" dirty="0">
                <a:solidFill>
                  <a:schemeClr val="tx1">
                    <a:lumMod val="75000"/>
                  </a:schemeClr>
                </a:solidFill>
                <a:latin typeface="Abadi" panose="020B0604020104020204" pitchFamily="34" charset="0"/>
              </a:rPr>
              <a:t>    Data Collection:</a:t>
            </a:r>
          </a:p>
          <a:p>
            <a:pPr marL="0" indent="0">
              <a:lnSpc>
                <a:spcPct val="100000"/>
              </a:lnSpc>
              <a:buNone/>
            </a:pPr>
            <a:r>
              <a:rPr lang="en-US" sz="1500" dirty="0">
                <a:solidFill>
                  <a:schemeClr val="tx1">
                    <a:lumMod val="75000"/>
                  </a:schemeClr>
                </a:solidFill>
                <a:latin typeface="Abadi" panose="020B0604020104020204" pitchFamily="34" charset="0"/>
              </a:rPr>
              <a:t>SpaceX’s Public API, and Web Scraping Wikipedia</a:t>
            </a:r>
          </a:p>
          <a:p>
            <a:pPr marL="0" lvl="0" indent="0">
              <a:lnSpc>
                <a:spcPct val="100000"/>
              </a:lnSpc>
              <a:spcBef>
                <a:spcPts val="0"/>
              </a:spcBef>
              <a:buNone/>
              <a:defRPr/>
            </a:pPr>
            <a:endParaRPr lang="en-US" sz="1500" dirty="0">
              <a:solidFill>
                <a:schemeClr val="tx1">
                  <a:lumMod val="75000"/>
                </a:schemeClr>
              </a:solidFill>
              <a:latin typeface="Abadi" panose="020B0604020104020204" pitchFamily="34" charset="0"/>
            </a:endParaRPr>
          </a:p>
          <a:p>
            <a:pPr marL="0" lvl="0" indent="0">
              <a:lnSpc>
                <a:spcPct val="100000"/>
              </a:lnSpc>
              <a:spcBef>
                <a:spcPts val="0"/>
              </a:spcBef>
              <a:buNone/>
              <a:defRPr/>
            </a:pPr>
            <a:r>
              <a:rPr lang="en-US" sz="2000" b="1" dirty="0">
                <a:solidFill>
                  <a:schemeClr val="tx1">
                    <a:lumMod val="75000"/>
                  </a:schemeClr>
                </a:solidFill>
                <a:latin typeface="Abadi" panose="020B0604020104020204" pitchFamily="34" charset="0"/>
              </a:rPr>
              <a:t>    Data Wrangling:</a:t>
            </a:r>
          </a:p>
          <a:p>
            <a:pPr marL="0" lvl="0" indent="0">
              <a:lnSpc>
                <a:spcPct val="100000"/>
              </a:lnSpc>
              <a:spcBef>
                <a:spcPts val="0"/>
              </a:spcBef>
              <a:buNone/>
              <a:defRPr/>
            </a:pPr>
            <a:r>
              <a:rPr lang="en-US" sz="1500" dirty="0">
                <a:solidFill>
                  <a:schemeClr val="tx1">
                    <a:lumMod val="75000"/>
                  </a:schemeClr>
                </a:solidFill>
                <a:latin typeface="Abadi" panose="020B0604020104020204" pitchFamily="34" charset="0"/>
              </a:rPr>
              <a:t>Exploratory Data Analysis (EDA) with SQL</a:t>
            </a:r>
          </a:p>
          <a:p>
            <a:pPr marL="0" lvl="0" indent="0">
              <a:lnSpc>
                <a:spcPct val="100000"/>
              </a:lnSpc>
              <a:spcBef>
                <a:spcPts val="0"/>
              </a:spcBef>
              <a:buNone/>
              <a:defRPr/>
            </a:pPr>
            <a:r>
              <a:rPr lang="en-US" sz="1500" dirty="0">
                <a:solidFill>
                  <a:schemeClr val="tx1">
                    <a:lumMod val="75000"/>
                  </a:schemeClr>
                </a:solidFill>
                <a:latin typeface="Abadi" panose="020B0604020104020204" pitchFamily="34" charset="0"/>
              </a:rPr>
              <a:t>Exploratory Data Analysis (EDA) with Data Visualization</a:t>
            </a:r>
          </a:p>
          <a:p>
            <a:pPr marL="0" lvl="0" indent="0">
              <a:lnSpc>
                <a:spcPct val="100000"/>
              </a:lnSpc>
              <a:spcBef>
                <a:spcPts val="0"/>
              </a:spcBef>
              <a:buNone/>
              <a:defRPr/>
            </a:pPr>
            <a:r>
              <a:rPr lang="en-US" sz="1500" dirty="0">
                <a:solidFill>
                  <a:schemeClr val="tx1">
                    <a:lumMod val="75000"/>
                  </a:schemeClr>
                </a:solidFill>
                <a:latin typeface="Abadi" panose="020B0604020104020204" pitchFamily="34" charset="0"/>
              </a:rPr>
              <a:t>	Built a Interactive Dash Board with Plotly Dash</a:t>
            </a:r>
          </a:p>
          <a:p>
            <a:pPr marL="0" lvl="0" indent="0">
              <a:lnSpc>
                <a:spcPct val="100000"/>
              </a:lnSpc>
              <a:spcBef>
                <a:spcPts val="0"/>
              </a:spcBef>
              <a:buNone/>
              <a:defRPr/>
            </a:pPr>
            <a:r>
              <a:rPr lang="en-US" sz="1500" dirty="0">
                <a:solidFill>
                  <a:schemeClr val="tx1">
                    <a:lumMod val="75000"/>
                  </a:schemeClr>
                </a:solidFill>
                <a:latin typeface="Abadi" panose="020B0604020104020204" pitchFamily="34" charset="0"/>
              </a:rPr>
              <a:t>	Built a Interactive map with Folium</a:t>
            </a:r>
          </a:p>
          <a:p>
            <a:pPr marL="0" indent="0">
              <a:lnSpc>
                <a:spcPct val="100000"/>
              </a:lnSpc>
              <a:buNone/>
            </a:pPr>
            <a:r>
              <a:rPr lang="en-US" sz="1500" dirty="0">
                <a:solidFill>
                  <a:schemeClr val="tx1">
                    <a:lumMod val="75000"/>
                  </a:schemeClr>
                </a:solidFill>
                <a:latin typeface="Abadi" panose="020B0604020104020204" pitchFamily="34" charset="0"/>
              </a:rPr>
              <a:t>Predictive Analysis via Machine Learning Classification</a:t>
            </a:r>
          </a:p>
          <a:p>
            <a:pPr marL="0" indent="0">
              <a:lnSpc>
                <a:spcPct val="100000"/>
              </a:lnSpc>
              <a:buNone/>
            </a:pPr>
            <a:endParaRPr lang="en-US" sz="2000" dirty="0">
              <a:solidFill>
                <a:schemeClr val="tx1">
                  <a:lumMod val="75000"/>
                </a:schemeClr>
              </a:solidFill>
              <a:latin typeface="Abadi" panose="020B0604020104020204" pitchFamily="34" charset="0"/>
            </a:endParaRPr>
          </a:p>
          <a:p>
            <a:pPr marL="0" indent="0">
              <a:lnSpc>
                <a:spcPct val="100000"/>
              </a:lnSpc>
              <a:buNone/>
            </a:pPr>
            <a:r>
              <a:rPr lang="en-US" sz="2000" b="1" dirty="0">
                <a:solidFill>
                  <a:schemeClr val="tx1">
                    <a:lumMod val="75000"/>
                  </a:schemeClr>
                </a:solidFill>
                <a:latin typeface="Abadi" panose="020B0604020104020204" pitchFamily="34" charset="0"/>
              </a:rPr>
              <a:t>    Summary of all Results:</a:t>
            </a:r>
          </a:p>
          <a:p>
            <a:pPr marL="0" indent="0">
              <a:lnSpc>
                <a:spcPct val="100000"/>
              </a:lnSpc>
              <a:buNone/>
            </a:pPr>
            <a:r>
              <a:rPr lang="en-US" sz="1500" dirty="0">
                <a:solidFill>
                  <a:schemeClr val="tx1">
                    <a:lumMod val="75000"/>
                  </a:schemeClr>
                </a:solidFill>
                <a:latin typeface="Abadi" panose="020B0604020104020204" pitchFamily="34" charset="0"/>
              </a:rPr>
              <a:t>Exploratory Data Analysis results</a:t>
            </a:r>
          </a:p>
          <a:p>
            <a:pPr marL="0" indent="0">
              <a:lnSpc>
                <a:spcPct val="100000"/>
              </a:lnSpc>
              <a:buNone/>
            </a:pPr>
            <a:r>
              <a:rPr lang="en-US" sz="1500" dirty="0">
                <a:solidFill>
                  <a:schemeClr val="tx1">
                    <a:lumMod val="75000"/>
                  </a:schemeClr>
                </a:solidFill>
                <a:latin typeface="Abadi" panose="020B0604020104020204" pitchFamily="34" charset="0"/>
              </a:rPr>
              <a:t>Interactive Dash Board for Visual Analytics</a:t>
            </a:r>
          </a:p>
          <a:p>
            <a:pPr marL="0" indent="0">
              <a:lnSpc>
                <a:spcPct val="100000"/>
              </a:lnSpc>
              <a:buNone/>
            </a:pPr>
            <a:r>
              <a:rPr lang="en-US" sz="1500" dirty="0">
                <a:solidFill>
                  <a:schemeClr val="tx1">
                    <a:lumMod val="75000"/>
                  </a:schemeClr>
                </a:solidFill>
                <a:latin typeface="Abadi" panose="020B0604020104020204" pitchFamily="34" charset="0"/>
              </a:rPr>
              <a:t>Machine Learning Classification Predictive Analysis Results</a:t>
            </a:r>
          </a:p>
        </p:txBody>
      </p:sp>
      <p:sp>
        <p:nvSpPr>
          <p:cNvPr id="19"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Executive Summary</a:t>
            </a:r>
          </a:p>
          <a:p>
            <a:pPr algn="ctr"/>
            <a:r>
              <a:rPr lang="en-US" sz="2000" b="1" dirty="0">
                <a:solidFill>
                  <a:schemeClr val="tx1">
                    <a:lumMod val="75000"/>
                  </a:schemeClr>
                </a:solidFill>
                <a:latin typeface="Abadi"/>
              </a:rPr>
              <a:t>M</a:t>
            </a:r>
            <a:r>
              <a:rPr lang="en-US" sz="2000" b="1" dirty="0">
                <a:solidFill>
                  <a:schemeClr val="tx1">
                    <a:lumMod val="75000"/>
                  </a:schemeClr>
                </a:solidFill>
                <a:latin typeface="Abadi" panose="020B0604020104020204" pitchFamily="34" charset="0"/>
              </a:rPr>
              <a:t>ethodologies</a:t>
            </a:r>
            <a:endParaRPr lang="en-US" sz="2000" b="1" dirty="0">
              <a:solidFill>
                <a:schemeClr val="tx1">
                  <a:lumMod val="7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30</a:t>
            </a:fld>
            <a:endParaRPr lang="en-US" dirty="0">
              <a:solidFill>
                <a:schemeClr val="tx1">
                  <a:lumMod val="75000"/>
                </a:schemeClr>
              </a:solidFill>
            </a:endParaRPr>
          </a:p>
        </p:txBody>
      </p:sp>
      <p:sp>
        <p:nvSpPr>
          <p:cNvPr id="5" name="Content Placeholder 4"/>
          <p:cNvSpPr>
            <a:spLocks noGrp="1"/>
          </p:cNvSpPr>
          <p:nvPr>
            <p:ph idx="4294967295"/>
          </p:nvPr>
        </p:nvSpPr>
        <p:spPr>
          <a:xfrm>
            <a:off x="0" y="4898570"/>
            <a:ext cx="12192000" cy="1959429"/>
          </a:xfrm>
          <a:prstGeom prst="rect">
            <a:avLst/>
          </a:prstGeom>
        </p:spPr>
        <p:txBody>
          <a:bodyPr anchor="ctr">
            <a:normAutofit/>
          </a:bodyPr>
          <a:lstStyle/>
          <a:p>
            <a:pPr marL="0" indent="0" algn="ctr" fontAlgn="base">
              <a:buNone/>
            </a:pPr>
            <a:r>
              <a:rPr lang="en-US" sz="2000" dirty="0">
                <a:solidFill>
                  <a:schemeClr val="tx1">
                    <a:lumMod val="75000"/>
                  </a:schemeClr>
                </a:solidFill>
              </a:rPr>
              <a:t>List the total </a:t>
            </a:r>
            <a:r>
              <a:rPr lang="en-US" sz="2000" dirty="0">
                <a:solidFill>
                  <a:schemeClr val="tx1">
                    <a:lumMod val="75000"/>
                  </a:schemeClr>
                </a:solidFill>
                <a:latin typeface="Abadi" panose="020B0604020104020204" pitchFamily="34" charset="0"/>
              </a:rPr>
              <a:t>number</a:t>
            </a:r>
            <a:r>
              <a:rPr lang="en-US" sz="2000" dirty="0">
                <a:solidFill>
                  <a:schemeClr val="tx1">
                    <a:lumMod val="75000"/>
                  </a:schemeClr>
                </a:solidFill>
              </a:rPr>
              <a:t> of successful and failure mission outcomes</a:t>
            </a:r>
            <a:endParaRPr lang="en-US" sz="2000" dirty="0">
              <a:solidFill>
                <a:schemeClr val="tx1">
                  <a:lumMod val="75000"/>
                </a:schemeClr>
              </a:solidFill>
              <a:latin typeface="Abadi" panose="020B0604020104020204" pitchFamily="34" charset="0"/>
            </a:endParaRPr>
          </a:p>
        </p:txBody>
      </p:sp>
      <p:sp>
        <p:nvSpPr>
          <p:cNvPr id="3" name="Title 1"/>
          <p:cNvSpPr txBox="1"/>
          <p:nvPr/>
        </p:nvSpPr>
        <p:spPr>
          <a:xfrm>
            <a:off x="0" y="-7561"/>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Total Number</a:t>
            </a:r>
          </a:p>
          <a:p>
            <a:pPr algn="ctr"/>
            <a:r>
              <a:rPr lang="en-US" sz="2000" b="1" dirty="0">
                <a:solidFill>
                  <a:schemeClr val="tx1">
                    <a:lumMod val="75000"/>
                  </a:schemeClr>
                </a:solidFill>
                <a:latin typeface="Abadi"/>
              </a:rPr>
              <a:t>Successful and Failure Mission Outcomes</a:t>
            </a:r>
          </a:p>
        </p:txBody>
      </p:sp>
      <p:grpSp>
        <p:nvGrpSpPr>
          <p:cNvPr id="11" name="Group 10">
            <a:extLst>
              <a:ext uri="{FF2B5EF4-FFF2-40B4-BE49-F238E27FC236}">
                <a16:creationId xmlns:a16="http://schemas.microsoft.com/office/drawing/2014/main" id="{F7383C64-9FE2-4832-9A32-4C5E5D71EC33}"/>
              </a:ext>
            </a:extLst>
          </p:cNvPr>
          <p:cNvGrpSpPr/>
          <p:nvPr/>
        </p:nvGrpSpPr>
        <p:grpSpPr>
          <a:xfrm>
            <a:off x="2989171" y="1561196"/>
            <a:ext cx="5693529" cy="2278213"/>
            <a:chOff x="3891557" y="1844475"/>
            <a:chExt cx="3888756" cy="1711655"/>
          </a:xfrm>
        </p:grpSpPr>
        <p:grpSp>
          <p:nvGrpSpPr>
            <p:cNvPr id="2" name="Group 1">
              <a:extLst>
                <a:ext uri="{FF2B5EF4-FFF2-40B4-BE49-F238E27FC236}">
                  <a16:creationId xmlns:a16="http://schemas.microsoft.com/office/drawing/2014/main" id="{64542468-3F0B-4E99-BD90-1553F0C7192B}"/>
                </a:ext>
              </a:extLst>
            </p:cNvPr>
            <p:cNvGrpSpPr/>
            <p:nvPr/>
          </p:nvGrpSpPr>
          <p:grpSpPr>
            <a:xfrm>
              <a:off x="4168030" y="1844475"/>
              <a:ext cx="3612283" cy="676728"/>
              <a:chOff x="3872755" y="1722791"/>
              <a:chExt cx="3612283" cy="676728"/>
            </a:xfrm>
          </p:grpSpPr>
          <p:pic>
            <p:nvPicPr>
              <p:cNvPr id="6" name="Picture 5">
                <a:extLst>
                  <a:ext uri="{FF2B5EF4-FFF2-40B4-BE49-F238E27FC236}">
                    <a16:creationId xmlns:a16="http://schemas.microsoft.com/office/drawing/2014/main" id="{C492B2AB-35E8-42EF-BFDA-BE2D6A38C7C1}"/>
                  </a:ext>
                </a:extLst>
              </p:cNvPr>
              <p:cNvPicPr>
                <a:picLocks noChangeAspect="1"/>
              </p:cNvPicPr>
              <p:nvPr/>
            </p:nvPicPr>
            <p:blipFill>
              <a:blip r:embed="rId3"/>
              <a:stretch>
                <a:fillRect/>
              </a:stretch>
            </p:blipFill>
            <p:spPr>
              <a:xfrm>
                <a:off x="3872755" y="1841400"/>
                <a:ext cx="2773630" cy="438443"/>
              </a:xfrm>
              <a:prstGeom prst="rect">
                <a:avLst/>
              </a:prstGeom>
              <a:effectLst>
                <a:softEdge rad="38100"/>
              </a:effectLst>
            </p:spPr>
          </p:pic>
          <p:pic>
            <p:nvPicPr>
              <p:cNvPr id="10" name="Picture 9">
                <a:extLst>
                  <a:ext uri="{FF2B5EF4-FFF2-40B4-BE49-F238E27FC236}">
                    <a16:creationId xmlns:a16="http://schemas.microsoft.com/office/drawing/2014/main" id="{6C0BD004-340B-48A4-AC6B-3E1D7E960F58}"/>
                  </a:ext>
                </a:extLst>
              </p:cNvPr>
              <p:cNvPicPr>
                <a:picLocks noChangeAspect="1"/>
              </p:cNvPicPr>
              <p:nvPr/>
            </p:nvPicPr>
            <p:blipFill>
              <a:blip r:embed="rId4"/>
              <a:stretch>
                <a:fillRect/>
              </a:stretch>
            </p:blipFill>
            <p:spPr>
              <a:xfrm>
                <a:off x="6808310" y="1722791"/>
                <a:ext cx="676728" cy="676728"/>
              </a:xfrm>
              <a:prstGeom prst="rect">
                <a:avLst/>
              </a:prstGeom>
              <a:effectLst>
                <a:softEdge rad="38100"/>
              </a:effectLst>
            </p:spPr>
          </p:pic>
        </p:grpSp>
        <p:grpSp>
          <p:nvGrpSpPr>
            <p:cNvPr id="7" name="Group 6">
              <a:extLst>
                <a:ext uri="{FF2B5EF4-FFF2-40B4-BE49-F238E27FC236}">
                  <a16:creationId xmlns:a16="http://schemas.microsoft.com/office/drawing/2014/main" id="{6A1B99FB-C563-482D-8BDA-3F7086DBEA4D}"/>
                </a:ext>
              </a:extLst>
            </p:cNvPr>
            <p:cNvGrpSpPr/>
            <p:nvPr/>
          </p:nvGrpSpPr>
          <p:grpSpPr>
            <a:xfrm>
              <a:off x="3891557" y="2841277"/>
              <a:ext cx="3888756" cy="714853"/>
              <a:chOff x="3577232" y="3162187"/>
              <a:chExt cx="3888756" cy="714853"/>
            </a:xfrm>
          </p:grpSpPr>
          <p:pic>
            <p:nvPicPr>
              <p:cNvPr id="8" name="Picture 7">
                <a:extLst>
                  <a:ext uri="{FF2B5EF4-FFF2-40B4-BE49-F238E27FC236}">
                    <a16:creationId xmlns:a16="http://schemas.microsoft.com/office/drawing/2014/main" id="{97B2E5E7-4EB6-4440-B2F2-42F2823FA6B7}"/>
                  </a:ext>
                </a:extLst>
              </p:cNvPr>
              <p:cNvPicPr>
                <a:picLocks noChangeAspect="1"/>
              </p:cNvPicPr>
              <p:nvPr/>
            </p:nvPicPr>
            <p:blipFill>
              <a:blip r:embed="rId5"/>
              <a:stretch>
                <a:fillRect/>
              </a:stretch>
            </p:blipFill>
            <p:spPr>
              <a:xfrm>
                <a:off x="3577232" y="3257743"/>
                <a:ext cx="3145353" cy="514694"/>
              </a:xfrm>
              <a:prstGeom prst="rect">
                <a:avLst/>
              </a:prstGeom>
              <a:effectLst>
                <a:softEdge rad="38100"/>
              </a:effectLst>
            </p:spPr>
          </p:pic>
          <p:pic>
            <p:nvPicPr>
              <p:cNvPr id="12" name="Picture 11">
                <a:extLst>
                  <a:ext uri="{FF2B5EF4-FFF2-40B4-BE49-F238E27FC236}">
                    <a16:creationId xmlns:a16="http://schemas.microsoft.com/office/drawing/2014/main" id="{439CEFBD-B024-4BBB-BF11-74DC10ED10F7}"/>
                  </a:ext>
                </a:extLst>
              </p:cNvPr>
              <p:cNvPicPr>
                <a:picLocks noChangeAspect="1"/>
              </p:cNvPicPr>
              <p:nvPr/>
            </p:nvPicPr>
            <p:blipFill>
              <a:blip r:embed="rId6"/>
              <a:stretch>
                <a:fillRect/>
              </a:stretch>
            </p:blipFill>
            <p:spPr>
              <a:xfrm>
                <a:off x="6884574" y="3162187"/>
                <a:ext cx="581414" cy="714853"/>
              </a:xfrm>
              <a:prstGeom prst="rect">
                <a:avLst/>
              </a:prstGeom>
              <a:effectLst>
                <a:softEdge rad="38100"/>
              </a:effectLst>
            </p:spPr>
          </p:pic>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31</a:t>
            </a:fld>
            <a:endParaRPr lang="en-US" dirty="0">
              <a:solidFill>
                <a:schemeClr val="tx1">
                  <a:lumMod val="75000"/>
                </a:schemeClr>
              </a:solidFill>
            </a:endParaRPr>
          </a:p>
        </p:txBody>
      </p:sp>
      <p:sp>
        <p:nvSpPr>
          <p:cNvPr id="5" name="Content Placeholder 4"/>
          <p:cNvSpPr>
            <a:spLocks noGrp="1"/>
          </p:cNvSpPr>
          <p:nvPr>
            <p:ph idx="4294967295"/>
          </p:nvPr>
        </p:nvSpPr>
        <p:spPr>
          <a:xfrm>
            <a:off x="0" y="4898571"/>
            <a:ext cx="12192000" cy="1959429"/>
          </a:xfrm>
          <a:prstGeom prst="rect">
            <a:avLst/>
          </a:prstGeom>
        </p:spPr>
        <p:txBody>
          <a:bodyPr anchor="ctr">
            <a:normAutofit/>
          </a:bodyPr>
          <a:lstStyle/>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List the names of the booster_versions</a:t>
            </a:r>
          </a:p>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that have carried the maximum payload mass, using a subquery. </a:t>
            </a:r>
          </a:p>
        </p:txBody>
      </p:sp>
      <p:sp>
        <p:nvSpPr>
          <p:cNvPr id="3"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Boosters Carried Maximum Payload</a:t>
            </a:r>
          </a:p>
        </p:txBody>
      </p:sp>
      <p:grpSp>
        <p:nvGrpSpPr>
          <p:cNvPr id="2" name="Group 1">
            <a:extLst>
              <a:ext uri="{FF2B5EF4-FFF2-40B4-BE49-F238E27FC236}">
                <a16:creationId xmlns:a16="http://schemas.microsoft.com/office/drawing/2014/main" id="{9A6D3D0C-0C0C-40A5-84C2-F81854BE8C51}"/>
              </a:ext>
            </a:extLst>
          </p:cNvPr>
          <p:cNvGrpSpPr/>
          <p:nvPr/>
        </p:nvGrpSpPr>
        <p:grpSpPr>
          <a:xfrm>
            <a:off x="3884759" y="920488"/>
            <a:ext cx="4422481" cy="3678638"/>
            <a:chOff x="3374497" y="1756891"/>
            <a:chExt cx="3654943" cy="3344216"/>
          </a:xfrm>
        </p:grpSpPr>
        <p:pic>
          <p:nvPicPr>
            <p:cNvPr id="6" name="Picture 5">
              <a:extLst>
                <a:ext uri="{FF2B5EF4-FFF2-40B4-BE49-F238E27FC236}">
                  <a16:creationId xmlns:a16="http://schemas.microsoft.com/office/drawing/2014/main" id="{8CFCBF49-A1B3-4258-877F-2B98AF6E54EE}"/>
                </a:ext>
              </a:extLst>
            </p:cNvPr>
            <p:cNvPicPr>
              <a:picLocks noChangeAspect="1"/>
            </p:cNvPicPr>
            <p:nvPr/>
          </p:nvPicPr>
          <p:blipFill>
            <a:blip r:embed="rId3"/>
            <a:stretch>
              <a:fillRect/>
            </a:stretch>
          </p:blipFill>
          <p:spPr>
            <a:xfrm>
              <a:off x="3374497" y="3042979"/>
              <a:ext cx="2516283" cy="772041"/>
            </a:xfrm>
            <a:prstGeom prst="rect">
              <a:avLst/>
            </a:prstGeom>
            <a:effectLst>
              <a:softEdge rad="38100"/>
            </a:effectLst>
          </p:spPr>
        </p:pic>
        <p:pic>
          <p:nvPicPr>
            <p:cNvPr id="8" name="Picture 7">
              <a:extLst>
                <a:ext uri="{FF2B5EF4-FFF2-40B4-BE49-F238E27FC236}">
                  <a16:creationId xmlns:a16="http://schemas.microsoft.com/office/drawing/2014/main" id="{1D740000-1280-4136-99B1-6F1CA5B55123}"/>
                </a:ext>
              </a:extLst>
            </p:cNvPr>
            <p:cNvPicPr>
              <a:picLocks noChangeAspect="1"/>
            </p:cNvPicPr>
            <p:nvPr/>
          </p:nvPicPr>
          <p:blipFill>
            <a:blip r:embed="rId4"/>
            <a:stretch>
              <a:fillRect/>
            </a:stretch>
          </p:blipFill>
          <p:spPr>
            <a:xfrm>
              <a:off x="6048375" y="1756891"/>
              <a:ext cx="981065" cy="3344216"/>
            </a:xfrm>
            <a:prstGeom prst="rect">
              <a:avLst/>
            </a:prstGeom>
            <a:effectLst>
              <a:softEdge rad="38100"/>
            </a:effectLst>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32</a:t>
            </a:fld>
            <a:endParaRPr lang="en-US" dirty="0">
              <a:solidFill>
                <a:schemeClr val="tx1">
                  <a:lumMod val="75000"/>
                </a:schemeClr>
              </a:solidFill>
            </a:endParaRPr>
          </a:p>
        </p:txBody>
      </p:sp>
      <p:sp>
        <p:nvSpPr>
          <p:cNvPr id="5" name="Content Placeholder 4"/>
          <p:cNvSpPr>
            <a:spLocks noGrp="1"/>
          </p:cNvSpPr>
          <p:nvPr>
            <p:ph idx="4294967295"/>
          </p:nvPr>
        </p:nvSpPr>
        <p:spPr>
          <a:xfrm>
            <a:off x="0" y="4676650"/>
            <a:ext cx="12192000" cy="2181350"/>
          </a:xfrm>
          <a:prstGeom prst="rect">
            <a:avLst/>
          </a:prstGeom>
        </p:spPr>
        <p:txBody>
          <a:bodyPr lIns="91440" tIns="45720" rIns="91440" bIns="45720" anchor="ctr">
            <a:normAutofit/>
          </a:bodyPr>
          <a:lstStyle/>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List the records which will display </a:t>
            </a:r>
          </a:p>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the month names, successful landing_outcomes in ground pad,</a:t>
            </a:r>
          </a:p>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booster versions, launch_site for the months in year 2017</a:t>
            </a:r>
          </a:p>
        </p:txBody>
      </p:sp>
      <p:sp>
        <p:nvSpPr>
          <p:cNvPr id="3" name="Title 1"/>
          <p:cNvSpPr txBox="1"/>
          <p:nvPr/>
        </p:nvSpPr>
        <p:spPr>
          <a:xfrm>
            <a:off x="0" y="0"/>
            <a:ext cx="12191999"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Launch Records</a:t>
            </a:r>
          </a:p>
          <a:p>
            <a:pPr algn="ctr"/>
            <a:r>
              <a:rPr lang="en-US" sz="2000" b="1" dirty="0">
                <a:solidFill>
                  <a:schemeClr val="tx1">
                    <a:lumMod val="75000"/>
                  </a:schemeClr>
                </a:solidFill>
                <a:latin typeface="Abadi"/>
              </a:rPr>
              <a:t>2015</a:t>
            </a:r>
          </a:p>
        </p:txBody>
      </p:sp>
      <p:grpSp>
        <p:nvGrpSpPr>
          <p:cNvPr id="2" name="Group 1">
            <a:extLst>
              <a:ext uri="{FF2B5EF4-FFF2-40B4-BE49-F238E27FC236}">
                <a16:creationId xmlns:a16="http://schemas.microsoft.com/office/drawing/2014/main" id="{4FB61684-E7FD-45E8-B55A-2D34D445CF0A}"/>
              </a:ext>
            </a:extLst>
          </p:cNvPr>
          <p:cNvGrpSpPr/>
          <p:nvPr/>
        </p:nvGrpSpPr>
        <p:grpSpPr>
          <a:xfrm>
            <a:off x="1094546" y="1467641"/>
            <a:ext cx="10002906" cy="2181349"/>
            <a:chOff x="1044504" y="1256100"/>
            <a:chExt cx="10002906" cy="2181349"/>
          </a:xfrm>
        </p:grpSpPr>
        <p:pic>
          <p:nvPicPr>
            <p:cNvPr id="6" name="Picture 5">
              <a:extLst>
                <a:ext uri="{FF2B5EF4-FFF2-40B4-BE49-F238E27FC236}">
                  <a16:creationId xmlns:a16="http://schemas.microsoft.com/office/drawing/2014/main" id="{7664AF26-CB6A-49A0-859C-1AC1F4D141A7}"/>
                </a:ext>
              </a:extLst>
            </p:cNvPr>
            <p:cNvPicPr>
              <a:picLocks noChangeAspect="1"/>
            </p:cNvPicPr>
            <p:nvPr/>
          </p:nvPicPr>
          <p:blipFill>
            <a:blip r:embed="rId3"/>
            <a:stretch>
              <a:fillRect/>
            </a:stretch>
          </p:blipFill>
          <p:spPr>
            <a:xfrm>
              <a:off x="1044504" y="1812547"/>
              <a:ext cx="4649351" cy="1064935"/>
            </a:xfrm>
            <a:prstGeom prst="rect">
              <a:avLst/>
            </a:prstGeom>
            <a:effectLst>
              <a:softEdge rad="38100"/>
            </a:effectLst>
          </p:spPr>
        </p:pic>
        <p:pic>
          <p:nvPicPr>
            <p:cNvPr id="8" name="Picture 7">
              <a:extLst>
                <a:ext uri="{FF2B5EF4-FFF2-40B4-BE49-F238E27FC236}">
                  <a16:creationId xmlns:a16="http://schemas.microsoft.com/office/drawing/2014/main" id="{99F3927E-705A-4DA0-A893-56B704F1B2DD}"/>
                </a:ext>
              </a:extLst>
            </p:cNvPr>
            <p:cNvPicPr>
              <a:picLocks noChangeAspect="1"/>
            </p:cNvPicPr>
            <p:nvPr/>
          </p:nvPicPr>
          <p:blipFill>
            <a:blip r:embed="rId4"/>
            <a:stretch>
              <a:fillRect/>
            </a:stretch>
          </p:blipFill>
          <p:spPr>
            <a:xfrm>
              <a:off x="5858021" y="1256100"/>
              <a:ext cx="5189389" cy="2181349"/>
            </a:xfrm>
            <a:prstGeom prst="rect">
              <a:avLst/>
            </a:prstGeom>
            <a:effectLst>
              <a:softEdge rad="38100"/>
            </a:effectLst>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33</a:t>
            </a:fld>
            <a:endParaRPr lang="en-US" dirty="0">
              <a:solidFill>
                <a:schemeClr val="tx1">
                  <a:lumMod val="75000"/>
                </a:schemeClr>
              </a:solidFill>
            </a:endParaRPr>
          </a:p>
        </p:txBody>
      </p:sp>
      <p:sp>
        <p:nvSpPr>
          <p:cNvPr id="5" name="Content Placeholder 4"/>
          <p:cNvSpPr>
            <a:spLocks noGrp="1"/>
          </p:cNvSpPr>
          <p:nvPr>
            <p:ph idx="4294967295"/>
          </p:nvPr>
        </p:nvSpPr>
        <p:spPr>
          <a:xfrm>
            <a:off x="0" y="4811485"/>
            <a:ext cx="12192000" cy="2046515"/>
          </a:xfrm>
          <a:prstGeom prst="rect">
            <a:avLst/>
          </a:prstGeom>
        </p:spPr>
        <p:txBody>
          <a:bodyPr lIns="91440" tIns="45720" rIns="91440" bIns="45720" anchor="ctr">
            <a:normAutofit/>
          </a:bodyPr>
          <a:lstStyle/>
          <a:p>
            <a:pPr marL="0" indent="0" algn="ctr" fontAlgn="base">
              <a:buNone/>
            </a:pPr>
            <a:r>
              <a:rPr lang="en-US" sz="2000" dirty="0">
                <a:solidFill>
                  <a:schemeClr val="tx1">
                    <a:lumMod val="75000"/>
                  </a:schemeClr>
                </a:solidFill>
                <a:latin typeface="Abadi" panose="020B0604020104020204" pitchFamily="34" charset="0"/>
              </a:rPr>
              <a:t>Rank the count of successful landing_outcomes between </a:t>
            </a:r>
          </a:p>
          <a:p>
            <a:pPr marL="0" indent="0" algn="ctr" fontAlgn="base">
              <a:buNone/>
            </a:pPr>
            <a:r>
              <a:rPr lang="en-US" sz="2000" dirty="0">
                <a:solidFill>
                  <a:schemeClr val="tx1">
                    <a:lumMod val="75000"/>
                  </a:schemeClr>
                </a:solidFill>
                <a:latin typeface="Abadi" panose="020B0604020104020204" pitchFamily="34" charset="0"/>
              </a:rPr>
              <a:t>the date</a:t>
            </a:r>
            <a:r>
              <a:rPr lang="en-US" sz="2000" b="1" dirty="0">
                <a:solidFill>
                  <a:schemeClr val="tx1">
                    <a:lumMod val="75000"/>
                  </a:schemeClr>
                </a:solidFill>
                <a:latin typeface="Abadi" panose="020B0604020104020204" pitchFamily="34" charset="0"/>
              </a:rPr>
              <a:t> 6/4/2010 and 3/20/2017</a:t>
            </a:r>
            <a:r>
              <a:rPr lang="en-US" sz="2000" dirty="0">
                <a:solidFill>
                  <a:schemeClr val="tx1">
                    <a:lumMod val="75000"/>
                  </a:schemeClr>
                </a:solidFill>
                <a:latin typeface="Abadi" panose="020B0604020104020204" pitchFamily="34" charset="0"/>
              </a:rPr>
              <a:t> in descending order.</a:t>
            </a:r>
          </a:p>
        </p:txBody>
      </p:sp>
      <p:sp>
        <p:nvSpPr>
          <p:cNvPr id="3" name="Title 1"/>
          <p:cNvSpPr txBox="1"/>
          <p:nvPr/>
        </p:nvSpPr>
        <p:spPr>
          <a:xfrm>
            <a:off x="0" y="0"/>
            <a:ext cx="12192000" cy="12272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Rank Landing Outcomes</a:t>
            </a:r>
            <a:endParaRPr lang="en-US" sz="2000" b="1" dirty="0">
              <a:solidFill>
                <a:schemeClr val="tx1">
                  <a:lumMod val="75000"/>
                </a:schemeClr>
              </a:solidFill>
              <a:latin typeface="Abadi"/>
            </a:endParaRPr>
          </a:p>
        </p:txBody>
      </p:sp>
      <p:grpSp>
        <p:nvGrpSpPr>
          <p:cNvPr id="2" name="Group 1">
            <a:extLst>
              <a:ext uri="{FF2B5EF4-FFF2-40B4-BE49-F238E27FC236}">
                <a16:creationId xmlns:a16="http://schemas.microsoft.com/office/drawing/2014/main" id="{00FD8E45-3431-4128-80F2-711ED3E5491B}"/>
              </a:ext>
            </a:extLst>
          </p:cNvPr>
          <p:cNvGrpSpPr/>
          <p:nvPr/>
        </p:nvGrpSpPr>
        <p:grpSpPr>
          <a:xfrm>
            <a:off x="1095491" y="1775071"/>
            <a:ext cx="10515627" cy="1581905"/>
            <a:chOff x="1382974" y="1903605"/>
            <a:chExt cx="9559661" cy="1438095"/>
          </a:xfrm>
        </p:grpSpPr>
        <p:pic>
          <p:nvPicPr>
            <p:cNvPr id="6" name="Picture 5">
              <a:extLst>
                <a:ext uri="{FF2B5EF4-FFF2-40B4-BE49-F238E27FC236}">
                  <a16:creationId xmlns:a16="http://schemas.microsoft.com/office/drawing/2014/main" id="{787FFDB3-3FEB-4D7B-8C18-DAB1D6E1DD0A}"/>
                </a:ext>
              </a:extLst>
            </p:cNvPr>
            <p:cNvPicPr>
              <a:picLocks noChangeAspect="1"/>
            </p:cNvPicPr>
            <p:nvPr/>
          </p:nvPicPr>
          <p:blipFill>
            <a:blip r:embed="rId3"/>
            <a:stretch>
              <a:fillRect/>
            </a:stretch>
          </p:blipFill>
          <p:spPr>
            <a:xfrm>
              <a:off x="4275968" y="1903605"/>
              <a:ext cx="6666667" cy="1438095"/>
            </a:xfrm>
            <a:prstGeom prst="rect">
              <a:avLst/>
            </a:prstGeom>
            <a:effectLst>
              <a:softEdge rad="38100"/>
            </a:effectLst>
          </p:spPr>
        </p:pic>
        <p:pic>
          <p:nvPicPr>
            <p:cNvPr id="8" name="Picture 7">
              <a:extLst>
                <a:ext uri="{FF2B5EF4-FFF2-40B4-BE49-F238E27FC236}">
                  <a16:creationId xmlns:a16="http://schemas.microsoft.com/office/drawing/2014/main" id="{41DDB46C-9C5B-4DCF-8850-095D0F69725D}"/>
                </a:ext>
              </a:extLst>
            </p:cNvPr>
            <p:cNvPicPr>
              <a:picLocks noChangeAspect="1"/>
            </p:cNvPicPr>
            <p:nvPr/>
          </p:nvPicPr>
          <p:blipFill>
            <a:blip r:embed="rId4"/>
            <a:stretch>
              <a:fillRect/>
            </a:stretch>
          </p:blipFill>
          <p:spPr>
            <a:xfrm>
              <a:off x="1382974" y="1970785"/>
              <a:ext cx="2742857" cy="1314286"/>
            </a:xfrm>
            <a:prstGeom prst="rect">
              <a:avLst/>
            </a:prstGeom>
            <a:effectLst>
              <a:softEdge rad="38100"/>
            </a:effectLst>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9520BC-4186-4DFA-91A8-248038644F4C}"/>
              </a:ext>
            </a:extLst>
          </p:cNvPr>
          <p:cNvSpPr/>
          <p:nvPr/>
        </p:nvSpPr>
        <p:spPr>
          <a:xfrm>
            <a:off x="0" y="3244334"/>
            <a:ext cx="6651601" cy="830997"/>
          </a:xfrm>
          <a:prstGeom prst="rect">
            <a:avLst/>
          </a:prstGeom>
        </p:spPr>
        <p:txBody>
          <a:bodyPr wrap="square">
            <a:spAutoFit/>
          </a:bodyPr>
          <a:lstStyle/>
          <a:p>
            <a:pPr algn="ctr" fontAlgn="base"/>
            <a:r>
              <a:rPr lang="en-US" sz="2000" dirty="0">
                <a:solidFill>
                  <a:schemeClr val="tx1">
                    <a:lumMod val="75000"/>
                  </a:schemeClr>
                </a:solidFill>
                <a:latin typeface="Abadi" panose="020B0604020104020204" pitchFamily="34" charset="0"/>
              </a:rPr>
              <a:t>Section 3</a:t>
            </a:r>
            <a:br>
              <a:rPr lang="en-US" sz="2500" dirty="0">
                <a:solidFill>
                  <a:schemeClr val="tx1">
                    <a:lumMod val="75000"/>
                  </a:schemeClr>
                </a:solidFill>
                <a:latin typeface="Abadi" panose="020B0604020104020204" pitchFamily="34" charset="0"/>
              </a:rPr>
            </a:br>
            <a:r>
              <a:rPr lang="en-US" sz="2800" dirty="0">
                <a:solidFill>
                  <a:schemeClr val="tx1">
                    <a:lumMod val="75000"/>
                  </a:schemeClr>
                </a:solidFill>
                <a:latin typeface="Abadi" panose="020B0604020104020204" pitchFamily="34" charset="0"/>
              </a:rPr>
              <a:t>Interactive Analytics</a:t>
            </a:r>
            <a:endParaRPr lang="en-US" sz="2500" dirty="0">
              <a:solidFill>
                <a:schemeClr val="tx1">
                  <a:lumMod val="75000"/>
                </a:schemeClr>
              </a:solidFill>
              <a:latin typeface="Abadi" panose="020B0604020104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lumMod val="75000"/>
                  </a:schemeClr>
                </a:solidFill>
              </a:rPr>
              <a:t>35</a:t>
            </a:fld>
            <a:endParaRPr lang="en-US" dirty="0">
              <a:solidFill>
                <a:schemeClr val="tx1">
                  <a:lumMod val="75000"/>
                </a:schemeClr>
              </a:solidFill>
            </a:endParaRPr>
          </a:p>
        </p:txBody>
      </p:sp>
      <p:sp>
        <p:nvSpPr>
          <p:cNvPr id="5" name="Content Placeholder 4"/>
          <p:cNvSpPr>
            <a:spLocks noGrp="1"/>
          </p:cNvSpPr>
          <p:nvPr>
            <p:ph idx="4294967295"/>
          </p:nvPr>
        </p:nvSpPr>
        <p:spPr>
          <a:xfrm>
            <a:off x="1" y="4855029"/>
            <a:ext cx="12192000" cy="2002971"/>
          </a:xfrm>
          <a:prstGeom prst="rect">
            <a:avLst/>
          </a:prstGeom>
        </p:spPr>
        <p:txBody>
          <a:bodyPr lIns="91440" tIns="45720" rIns="91440" bIns="45720" anchor="ctr">
            <a:normAutofit/>
          </a:bodyPr>
          <a:lstStyle/>
          <a:p>
            <a:pPr marL="0" indent="0" algn="ctr">
              <a:buNone/>
            </a:pPr>
            <a:r>
              <a:rPr lang="en-US" sz="2000" dirty="0">
                <a:solidFill>
                  <a:schemeClr val="tx1">
                    <a:lumMod val="75000"/>
                  </a:schemeClr>
                </a:solidFill>
              </a:rPr>
              <a:t>SpaceX’s Launch sites are in close proximity to Coast Lines, Highways, </a:t>
            </a:r>
          </a:p>
          <a:p>
            <a:pPr marL="0" indent="0" algn="ctr">
              <a:buNone/>
            </a:pPr>
            <a:r>
              <a:rPr lang="en-US" sz="2000" dirty="0">
                <a:solidFill>
                  <a:schemeClr val="tx1">
                    <a:lumMod val="75000"/>
                  </a:schemeClr>
                </a:solidFill>
              </a:rPr>
              <a:t>and Railway Lines, while avoiding close proximity to Cities. </a:t>
            </a:r>
          </a:p>
        </p:txBody>
      </p:sp>
      <p:sp>
        <p:nvSpPr>
          <p:cNvPr id="2" name="Title 1"/>
          <p:cNvSpPr txBox="1"/>
          <p:nvPr/>
        </p:nvSpPr>
        <p:spPr>
          <a:xfrm>
            <a:off x="2" y="0"/>
            <a:ext cx="12191998"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SpaceX’s Launch Sites</a:t>
            </a:r>
          </a:p>
          <a:p>
            <a:pPr algn="ctr"/>
            <a:r>
              <a:rPr lang="en-US" sz="2000" b="1" dirty="0">
                <a:solidFill>
                  <a:schemeClr val="tx1">
                    <a:lumMod val="75000"/>
                  </a:schemeClr>
                </a:solidFill>
                <a:latin typeface="Abadi"/>
              </a:rPr>
              <a:t>Folium Map</a:t>
            </a:r>
          </a:p>
        </p:txBody>
      </p:sp>
      <p:pic>
        <p:nvPicPr>
          <p:cNvPr id="6" name="Picture 5">
            <a:extLst>
              <a:ext uri="{FF2B5EF4-FFF2-40B4-BE49-F238E27FC236}">
                <a16:creationId xmlns:a16="http://schemas.microsoft.com/office/drawing/2014/main" id="{EBCF6403-5606-493F-9CC3-735D09D0BDB1}"/>
              </a:ext>
            </a:extLst>
          </p:cNvPr>
          <p:cNvPicPr>
            <a:picLocks noChangeAspect="1"/>
          </p:cNvPicPr>
          <p:nvPr/>
        </p:nvPicPr>
        <p:blipFill>
          <a:blip r:embed="rId3"/>
          <a:stretch>
            <a:fillRect/>
          </a:stretch>
        </p:blipFill>
        <p:spPr>
          <a:xfrm>
            <a:off x="1997637" y="1304566"/>
            <a:ext cx="8060347" cy="3706204"/>
          </a:xfrm>
          <a:prstGeom prst="rect">
            <a:avLst/>
          </a:prstGeom>
          <a:effectLst>
            <a:softEdge rad="254000"/>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lumMod val="75000"/>
                  </a:schemeClr>
                </a:solidFill>
              </a:rPr>
              <a:t>36</a:t>
            </a:fld>
            <a:endParaRPr lang="en-US" dirty="0">
              <a:solidFill>
                <a:schemeClr val="tx1">
                  <a:lumMod val="75000"/>
                </a:schemeClr>
              </a:solidFill>
            </a:endParaRPr>
          </a:p>
        </p:txBody>
      </p:sp>
      <p:sp>
        <p:nvSpPr>
          <p:cNvPr id="5" name="Content Placeholder 4"/>
          <p:cNvSpPr>
            <a:spLocks noGrp="1"/>
          </p:cNvSpPr>
          <p:nvPr>
            <p:ph idx="4294967295"/>
          </p:nvPr>
        </p:nvSpPr>
        <p:spPr>
          <a:xfrm>
            <a:off x="-21772" y="4904980"/>
            <a:ext cx="12192000" cy="1953020"/>
          </a:xfrm>
          <a:prstGeom prst="rect">
            <a:avLst/>
          </a:prstGeom>
        </p:spPr>
        <p:txBody>
          <a:bodyPr lIns="91440" tIns="45720" rIns="91440" bIns="45720" anchor="ctr">
            <a:normAutofit/>
          </a:bodyPr>
          <a:lstStyle/>
          <a:p>
            <a:pPr marL="0" indent="0" algn="ctr">
              <a:buNone/>
            </a:pPr>
            <a:r>
              <a:rPr lang="en-US" sz="2000" dirty="0">
                <a:solidFill>
                  <a:schemeClr val="tx1">
                    <a:lumMod val="75000"/>
                  </a:schemeClr>
                </a:solidFill>
              </a:rPr>
              <a:t>The color-labeled markers are in marker clusters, </a:t>
            </a:r>
          </a:p>
          <a:p>
            <a:pPr marL="0" indent="0" algn="ctr">
              <a:buNone/>
            </a:pPr>
            <a:r>
              <a:rPr lang="en-US" sz="2000" dirty="0">
                <a:solidFill>
                  <a:schemeClr val="tx1">
                    <a:lumMod val="75000"/>
                  </a:schemeClr>
                </a:solidFill>
              </a:rPr>
              <a:t>help identify launch success vs Failure rates.</a:t>
            </a:r>
          </a:p>
        </p:txBody>
      </p:sp>
      <p:sp>
        <p:nvSpPr>
          <p:cNvPr id="8" name="Title 1"/>
          <p:cNvSpPr txBox="1"/>
          <p:nvPr/>
        </p:nvSpPr>
        <p:spPr>
          <a:xfrm>
            <a:off x="0" y="0"/>
            <a:ext cx="12191999" cy="10876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panose="020B0604020104020204" pitchFamily="34" charset="0"/>
              </a:rPr>
              <a:t>Folium Map of Launch Sites VAFB SLC-4E</a:t>
            </a:r>
            <a:br>
              <a:rPr lang="en-US" sz="3000" b="1" dirty="0">
                <a:solidFill>
                  <a:schemeClr val="tx1">
                    <a:lumMod val="75000"/>
                  </a:schemeClr>
                </a:solidFill>
                <a:latin typeface="Abadi" panose="020B0604020104020204" pitchFamily="34" charset="0"/>
              </a:rPr>
            </a:br>
            <a:r>
              <a:rPr lang="en-US" sz="2000" b="1" dirty="0">
                <a:solidFill>
                  <a:schemeClr val="tx1">
                    <a:lumMod val="75000"/>
                  </a:schemeClr>
                </a:solidFill>
                <a:latin typeface="Abadi" panose="020B0604020104020204" pitchFamily="34" charset="0"/>
              </a:rPr>
              <a:t>Showing Successful Vs Failed Launches</a:t>
            </a:r>
          </a:p>
        </p:txBody>
      </p:sp>
      <p:grpSp>
        <p:nvGrpSpPr>
          <p:cNvPr id="4" name="Group 3">
            <a:extLst>
              <a:ext uri="{FF2B5EF4-FFF2-40B4-BE49-F238E27FC236}">
                <a16:creationId xmlns:a16="http://schemas.microsoft.com/office/drawing/2014/main" id="{7BF7BB52-9CC0-413C-B27F-5F3B74306D11}"/>
              </a:ext>
            </a:extLst>
          </p:cNvPr>
          <p:cNvGrpSpPr/>
          <p:nvPr/>
        </p:nvGrpSpPr>
        <p:grpSpPr>
          <a:xfrm>
            <a:off x="829028" y="1863394"/>
            <a:ext cx="10711350" cy="2716905"/>
            <a:chOff x="293461" y="1946624"/>
            <a:chExt cx="11782485" cy="2988595"/>
          </a:xfrm>
        </p:grpSpPr>
        <p:pic>
          <p:nvPicPr>
            <p:cNvPr id="19" name="Picture 18">
              <a:extLst>
                <a:ext uri="{FF2B5EF4-FFF2-40B4-BE49-F238E27FC236}">
                  <a16:creationId xmlns:a16="http://schemas.microsoft.com/office/drawing/2014/main" id="{9782920B-042D-4402-8E98-2055121527DE}"/>
                </a:ext>
              </a:extLst>
            </p:cNvPr>
            <p:cNvPicPr>
              <a:picLocks noChangeAspect="1"/>
            </p:cNvPicPr>
            <p:nvPr/>
          </p:nvPicPr>
          <p:blipFill>
            <a:blip r:embed="rId3"/>
            <a:stretch>
              <a:fillRect/>
            </a:stretch>
          </p:blipFill>
          <p:spPr>
            <a:xfrm>
              <a:off x="9269266" y="2143404"/>
              <a:ext cx="2806680" cy="2598777"/>
            </a:xfrm>
            <a:prstGeom prst="rect">
              <a:avLst/>
            </a:prstGeom>
            <a:effectLst>
              <a:softEdge rad="254000"/>
            </a:effectLst>
          </p:spPr>
        </p:pic>
        <p:grpSp>
          <p:nvGrpSpPr>
            <p:cNvPr id="2" name="Group 1">
              <a:extLst>
                <a:ext uri="{FF2B5EF4-FFF2-40B4-BE49-F238E27FC236}">
                  <a16:creationId xmlns:a16="http://schemas.microsoft.com/office/drawing/2014/main" id="{B0DBA2D4-8248-46C9-9E04-BC1C694F6FAB}"/>
                </a:ext>
              </a:extLst>
            </p:cNvPr>
            <p:cNvGrpSpPr/>
            <p:nvPr/>
          </p:nvGrpSpPr>
          <p:grpSpPr>
            <a:xfrm>
              <a:off x="293461" y="1946624"/>
              <a:ext cx="8737978" cy="2988595"/>
              <a:chOff x="293461" y="1946624"/>
              <a:chExt cx="8737978" cy="2988595"/>
            </a:xfrm>
          </p:grpSpPr>
          <p:pic>
            <p:nvPicPr>
              <p:cNvPr id="15" name="Picture 14">
                <a:extLst>
                  <a:ext uri="{FF2B5EF4-FFF2-40B4-BE49-F238E27FC236}">
                    <a16:creationId xmlns:a16="http://schemas.microsoft.com/office/drawing/2014/main" id="{01BE143F-8B43-44CF-910E-7968F9AE5311}"/>
                  </a:ext>
                </a:extLst>
              </p:cNvPr>
              <p:cNvPicPr>
                <a:picLocks noChangeAspect="1"/>
              </p:cNvPicPr>
              <p:nvPr/>
            </p:nvPicPr>
            <p:blipFill>
              <a:blip r:embed="rId4"/>
              <a:stretch>
                <a:fillRect/>
              </a:stretch>
            </p:blipFill>
            <p:spPr>
              <a:xfrm>
                <a:off x="293461" y="2373888"/>
                <a:ext cx="2304250" cy="2148323"/>
              </a:xfrm>
              <a:prstGeom prst="rect">
                <a:avLst/>
              </a:prstGeom>
              <a:effectLst>
                <a:softEdge rad="254000"/>
              </a:effectLst>
            </p:spPr>
          </p:pic>
          <p:pic>
            <p:nvPicPr>
              <p:cNvPr id="17" name="Picture 16">
                <a:extLst>
                  <a:ext uri="{FF2B5EF4-FFF2-40B4-BE49-F238E27FC236}">
                    <a16:creationId xmlns:a16="http://schemas.microsoft.com/office/drawing/2014/main" id="{14804921-0893-46EC-AFBB-DCEB7B005153}"/>
                  </a:ext>
                </a:extLst>
              </p:cNvPr>
              <p:cNvPicPr>
                <a:picLocks noChangeAspect="1"/>
              </p:cNvPicPr>
              <p:nvPr/>
            </p:nvPicPr>
            <p:blipFill>
              <a:blip r:embed="rId5"/>
              <a:stretch>
                <a:fillRect/>
              </a:stretch>
            </p:blipFill>
            <p:spPr>
              <a:xfrm>
                <a:off x="5679015" y="1946624"/>
                <a:ext cx="3352424" cy="2988595"/>
              </a:xfrm>
              <a:prstGeom prst="rect">
                <a:avLst/>
              </a:prstGeom>
              <a:effectLst>
                <a:softEdge rad="254000"/>
              </a:effectLst>
            </p:spPr>
          </p:pic>
          <p:pic>
            <p:nvPicPr>
              <p:cNvPr id="21" name="Picture 20">
                <a:extLst>
                  <a:ext uri="{FF2B5EF4-FFF2-40B4-BE49-F238E27FC236}">
                    <a16:creationId xmlns:a16="http://schemas.microsoft.com/office/drawing/2014/main" id="{0F92E49C-4EC3-4457-BD2F-84D4FD44CE1B}"/>
                  </a:ext>
                </a:extLst>
              </p:cNvPr>
              <p:cNvPicPr>
                <a:picLocks noChangeAspect="1"/>
              </p:cNvPicPr>
              <p:nvPr/>
            </p:nvPicPr>
            <p:blipFill>
              <a:blip r:embed="rId6"/>
              <a:stretch>
                <a:fillRect/>
              </a:stretch>
            </p:blipFill>
            <p:spPr>
              <a:xfrm>
                <a:off x="2761837" y="2468895"/>
                <a:ext cx="2750851" cy="1952953"/>
              </a:xfrm>
              <a:prstGeom prst="rect">
                <a:avLst/>
              </a:prstGeom>
              <a:effectLst>
                <a:softEdge rad="254000"/>
              </a:effectLst>
            </p:spPr>
          </p:pic>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lumMod val="75000"/>
                  </a:schemeClr>
                </a:solidFill>
              </a:rPr>
              <a:t>37</a:t>
            </a:fld>
            <a:endParaRPr lang="en-US" dirty="0">
              <a:solidFill>
                <a:schemeClr val="tx1">
                  <a:lumMod val="75000"/>
                </a:schemeClr>
              </a:solidFill>
            </a:endParaRPr>
          </a:p>
        </p:txBody>
      </p:sp>
      <p:sp>
        <p:nvSpPr>
          <p:cNvPr id="5" name="Content Placeholder 4"/>
          <p:cNvSpPr>
            <a:spLocks noGrp="1"/>
          </p:cNvSpPr>
          <p:nvPr>
            <p:ph idx="4294967295"/>
          </p:nvPr>
        </p:nvSpPr>
        <p:spPr>
          <a:xfrm>
            <a:off x="0" y="4427600"/>
            <a:ext cx="12192000" cy="2430400"/>
          </a:xfrm>
          <a:prstGeom prst="rect">
            <a:avLst/>
          </a:prstGeom>
        </p:spPr>
        <p:txBody>
          <a:bodyPr lIns="91440" tIns="45720" rIns="91440" bIns="45720" anchor="ctr">
            <a:noAutofit/>
          </a:bodyPr>
          <a:lstStyle/>
          <a:p>
            <a:pPr marL="0" indent="0" algn="ctr">
              <a:lnSpc>
                <a:spcPct val="100000"/>
              </a:lnSpc>
              <a:spcBef>
                <a:spcPts val="0"/>
              </a:spcBef>
              <a:buNone/>
            </a:pPr>
            <a:r>
              <a:rPr lang="en-US" sz="2000" dirty="0">
                <a:solidFill>
                  <a:schemeClr val="tx1">
                    <a:lumMod val="75000"/>
                  </a:schemeClr>
                </a:solidFill>
                <a:latin typeface="Abadi" panose="020B0604020104020204" pitchFamily="34" charset="0"/>
              </a:rPr>
              <a:t>Average distance coastline is 2.68</a:t>
            </a:r>
          </a:p>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Average distance to a cities is 15.45 km</a:t>
            </a:r>
          </a:p>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Average distance to highway is 4.05 km</a:t>
            </a:r>
          </a:p>
          <a:p>
            <a:pPr marL="0" indent="0" algn="ctr">
              <a:lnSpc>
                <a:spcPct val="100000"/>
              </a:lnSpc>
              <a:spcBef>
                <a:spcPts val="1400"/>
              </a:spcBef>
              <a:buNone/>
            </a:pPr>
            <a:r>
              <a:rPr lang="en-US" sz="2000" dirty="0">
                <a:solidFill>
                  <a:schemeClr val="tx1">
                    <a:lumMod val="75000"/>
                  </a:schemeClr>
                </a:solidFill>
                <a:latin typeface="Abadi" panose="020B0604020104020204" pitchFamily="34" charset="0"/>
              </a:rPr>
              <a:t>Average distance to Railway is 1.16 km</a:t>
            </a:r>
          </a:p>
        </p:txBody>
      </p:sp>
      <p:sp>
        <p:nvSpPr>
          <p:cNvPr id="8" name="Title 1"/>
          <p:cNvSpPr txBox="1"/>
          <p:nvPr/>
        </p:nvSpPr>
        <p:spPr>
          <a:xfrm>
            <a:off x="0" y="0"/>
            <a:ext cx="12192000" cy="10723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panose="020B0604020104020204" pitchFamily="34" charset="0"/>
              </a:rPr>
              <a:t>Folium Map of Launch Sites VAFB SLC-4E</a:t>
            </a:r>
            <a:br>
              <a:rPr lang="en-US" sz="3000" b="1" dirty="0">
                <a:solidFill>
                  <a:schemeClr val="tx1">
                    <a:lumMod val="75000"/>
                  </a:schemeClr>
                </a:solidFill>
                <a:latin typeface="Abadi" panose="020B0604020104020204" pitchFamily="34" charset="0"/>
              </a:rPr>
            </a:br>
            <a:r>
              <a:rPr lang="en-US" sz="2000" b="1" dirty="0">
                <a:solidFill>
                  <a:schemeClr val="tx1">
                    <a:lumMod val="75000"/>
                  </a:schemeClr>
                </a:solidFill>
                <a:latin typeface="Abadi" panose="020B0604020104020204" pitchFamily="34" charset="0"/>
              </a:rPr>
              <a:t>Showing Distance to Closest Coast line, City, Highway, and Railway</a:t>
            </a:r>
          </a:p>
        </p:txBody>
      </p:sp>
      <p:grpSp>
        <p:nvGrpSpPr>
          <p:cNvPr id="2" name="Group 1">
            <a:extLst>
              <a:ext uri="{FF2B5EF4-FFF2-40B4-BE49-F238E27FC236}">
                <a16:creationId xmlns:a16="http://schemas.microsoft.com/office/drawing/2014/main" id="{9101109B-C299-4C2B-A7A7-B9361E388EAF}"/>
              </a:ext>
            </a:extLst>
          </p:cNvPr>
          <p:cNvGrpSpPr/>
          <p:nvPr/>
        </p:nvGrpSpPr>
        <p:grpSpPr>
          <a:xfrm>
            <a:off x="976467" y="2147922"/>
            <a:ext cx="10239065" cy="2562156"/>
            <a:chOff x="675337" y="1895663"/>
            <a:chExt cx="11262972" cy="2818372"/>
          </a:xfrm>
        </p:grpSpPr>
        <p:pic>
          <p:nvPicPr>
            <p:cNvPr id="6" name="Picture 5">
              <a:extLst>
                <a:ext uri="{FF2B5EF4-FFF2-40B4-BE49-F238E27FC236}">
                  <a16:creationId xmlns:a16="http://schemas.microsoft.com/office/drawing/2014/main" id="{A5F6FB99-7D07-47DF-B2F7-A92B2E2EA155}"/>
                </a:ext>
              </a:extLst>
            </p:cNvPr>
            <p:cNvPicPr>
              <a:picLocks noChangeAspect="1"/>
            </p:cNvPicPr>
            <p:nvPr/>
          </p:nvPicPr>
          <p:blipFill>
            <a:blip r:embed="rId3"/>
            <a:stretch>
              <a:fillRect/>
            </a:stretch>
          </p:blipFill>
          <p:spPr>
            <a:xfrm>
              <a:off x="675337" y="1964241"/>
              <a:ext cx="5697872" cy="2673440"/>
            </a:xfrm>
            <a:prstGeom prst="rect">
              <a:avLst/>
            </a:prstGeom>
            <a:effectLst>
              <a:softEdge rad="254000"/>
            </a:effectLst>
          </p:spPr>
        </p:pic>
        <p:pic>
          <p:nvPicPr>
            <p:cNvPr id="9" name="Picture 8">
              <a:extLst>
                <a:ext uri="{FF2B5EF4-FFF2-40B4-BE49-F238E27FC236}">
                  <a16:creationId xmlns:a16="http://schemas.microsoft.com/office/drawing/2014/main" id="{8359ADA5-070B-4DDF-B8B2-228FD74E61AB}"/>
                </a:ext>
              </a:extLst>
            </p:cNvPr>
            <p:cNvPicPr>
              <a:picLocks noChangeAspect="1"/>
            </p:cNvPicPr>
            <p:nvPr/>
          </p:nvPicPr>
          <p:blipFill>
            <a:blip r:embed="rId4"/>
            <a:stretch>
              <a:fillRect/>
            </a:stretch>
          </p:blipFill>
          <p:spPr>
            <a:xfrm>
              <a:off x="6523783" y="1895663"/>
              <a:ext cx="5414526" cy="2818372"/>
            </a:xfrm>
            <a:prstGeom prst="rect">
              <a:avLst/>
            </a:prstGeom>
            <a:effectLst>
              <a:softEdge rad="254000"/>
            </a:effectLst>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D55EA5-F723-4341-B1AC-B817FE60107A}"/>
              </a:ext>
            </a:extLst>
          </p:cNvPr>
          <p:cNvSpPr/>
          <p:nvPr/>
        </p:nvSpPr>
        <p:spPr>
          <a:xfrm>
            <a:off x="0" y="3244334"/>
            <a:ext cx="6651601" cy="830997"/>
          </a:xfrm>
          <a:prstGeom prst="rect">
            <a:avLst/>
          </a:prstGeom>
        </p:spPr>
        <p:txBody>
          <a:bodyPr wrap="square">
            <a:spAutoFit/>
          </a:bodyPr>
          <a:lstStyle/>
          <a:p>
            <a:pPr algn="ctr" fontAlgn="base"/>
            <a:r>
              <a:rPr lang="en-US" sz="2000" dirty="0">
                <a:solidFill>
                  <a:schemeClr val="tx1">
                    <a:lumMod val="75000"/>
                  </a:schemeClr>
                </a:solidFill>
                <a:latin typeface="Abadi" panose="020B0604020104020204" pitchFamily="34" charset="0"/>
              </a:rPr>
              <a:t>Section 4</a:t>
            </a:r>
            <a:br>
              <a:rPr lang="en-US" sz="2500" dirty="0">
                <a:solidFill>
                  <a:schemeClr val="tx1">
                    <a:lumMod val="75000"/>
                  </a:schemeClr>
                </a:solidFill>
                <a:latin typeface="Abadi" panose="020B0604020104020204" pitchFamily="34" charset="0"/>
              </a:rPr>
            </a:br>
            <a:r>
              <a:rPr lang="en-US" sz="2800" dirty="0">
                <a:solidFill>
                  <a:schemeClr val="tx1">
                    <a:lumMod val="75000"/>
                  </a:schemeClr>
                </a:solidFill>
                <a:latin typeface="Abadi" panose="020B0604020104020204" pitchFamily="34" charset="0"/>
              </a:rPr>
              <a:t>Predictive Analysis</a:t>
            </a:r>
            <a:endParaRPr lang="en-US" sz="2800" dirty="0">
              <a:solidFill>
                <a:schemeClr val="tx1">
                  <a:lumMod val="75000"/>
                </a:schemeClr>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lumMod val="75000"/>
                  </a:schemeClr>
                </a:solidFill>
              </a:rPr>
              <a:t>39</a:t>
            </a:fld>
            <a:endParaRPr lang="en-US" dirty="0">
              <a:solidFill>
                <a:schemeClr val="tx1">
                  <a:lumMod val="75000"/>
                </a:schemeClr>
              </a:solidFill>
            </a:endParaRPr>
          </a:p>
        </p:txBody>
      </p:sp>
      <p:sp>
        <p:nvSpPr>
          <p:cNvPr id="5" name="Content Placeholder 4"/>
          <p:cNvSpPr>
            <a:spLocks noGrp="1"/>
          </p:cNvSpPr>
          <p:nvPr>
            <p:ph idx="4294967295"/>
          </p:nvPr>
        </p:nvSpPr>
        <p:spPr>
          <a:xfrm>
            <a:off x="0" y="5913120"/>
            <a:ext cx="12192000" cy="944880"/>
          </a:xfrm>
          <a:prstGeom prst="rect">
            <a:avLst/>
          </a:prstGeom>
        </p:spPr>
        <p:txBody>
          <a:bodyPr lIns="91440" tIns="45720" rIns="91440" bIns="45720" anchor="ctr">
            <a:normAutofit/>
          </a:bodyPr>
          <a:lstStyle/>
          <a:p>
            <a:pPr marL="0" indent="0" algn="ctr">
              <a:lnSpc>
                <a:spcPct val="100000"/>
              </a:lnSpc>
              <a:spcBef>
                <a:spcPts val="1400"/>
              </a:spcBef>
              <a:buNone/>
            </a:pPr>
            <a:r>
              <a:rPr lang="en-US" sz="2000" dirty="0">
                <a:solidFill>
                  <a:schemeClr val="tx1">
                    <a:lumMod val="75000"/>
                  </a:schemeClr>
                </a:solidFill>
                <a:latin typeface="Abadi"/>
              </a:rPr>
              <a:t>All Cites, 57.1% Successful Launches, 42.9 % Failed Launches</a:t>
            </a:r>
            <a:endParaRPr lang="en-US" sz="2000" dirty="0">
              <a:solidFill>
                <a:schemeClr val="tx1">
                  <a:lumMod val="75000"/>
                </a:schemeClr>
              </a:solidFill>
              <a:latin typeface="Abadi" panose="020B0604020104020204" pitchFamily="34" charset="0"/>
            </a:endParaRPr>
          </a:p>
        </p:txBody>
      </p:sp>
      <p:sp>
        <p:nvSpPr>
          <p:cNvPr id="8" name="Title 1"/>
          <p:cNvSpPr txBox="1"/>
          <p:nvPr/>
        </p:nvSpPr>
        <p:spPr>
          <a:xfrm>
            <a:off x="0" y="0"/>
            <a:ext cx="12191999"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Launch Success Count</a:t>
            </a:r>
          </a:p>
        </p:txBody>
      </p:sp>
      <p:pic>
        <p:nvPicPr>
          <p:cNvPr id="6" name="Picture 5">
            <a:extLst>
              <a:ext uri="{FF2B5EF4-FFF2-40B4-BE49-F238E27FC236}">
                <a16:creationId xmlns:a16="http://schemas.microsoft.com/office/drawing/2014/main" id="{9BF516FC-765C-4C16-BBC6-A3F840AA1369}"/>
              </a:ext>
            </a:extLst>
          </p:cNvPr>
          <p:cNvPicPr>
            <a:picLocks noChangeAspect="1"/>
          </p:cNvPicPr>
          <p:nvPr/>
        </p:nvPicPr>
        <p:blipFill>
          <a:blip r:embed="rId3"/>
          <a:stretch>
            <a:fillRect/>
          </a:stretch>
        </p:blipFill>
        <p:spPr>
          <a:xfrm>
            <a:off x="3342008" y="1603374"/>
            <a:ext cx="5486400" cy="3657600"/>
          </a:xfrm>
          <a:prstGeom prst="rect">
            <a:avLst/>
          </a:prstGeom>
          <a:effectLst>
            <a:softEdge rad="63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tx1">
                    <a:lumMod val="75000"/>
                  </a:schemeClr>
                </a:solidFill>
              </a:rPr>
              <a:t>4</a:t>
            </a:fld>
            <a:endParaRPr lang="en-US" dirty="0">
              <a:solidFill>
                <a:schemeClr val="tx1">
                  <a:lumMod val="75000"/>
                </a:schemeClr>
              </a:solidFill>
            </a:endParaRPr>
          </a:p>
        </p:txBody>
      </p:sp>
      <p:sp>
        <p:nvSpPr>
          <p:cNvPr id="19"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Introduction</a:t>
            </a:r>
            <a:endParaRPr lang="en-US" sz="3000" b="1" dirty="0">
              <a:solidFill>
                <a:schemeClr val="tx1">
                  <a:lumMod val="75000"/>
                </a:schemeClr>
              </a:solidFill>
            </a:endParaRPr>
          </a:p>
        </p:txBody>
      </p:sp>
      <p:sp>
        <p:nvSpPr>
          <p:cNvPr id="5" name="Content Placeholder 2"/>
          <p:cNvSpPr txBox="1"/>
          <p:nvPr/>
        </p:nvSpPr>
        <p:spPr>
          <a:xfrm>
            <a:off x="1144590" y="0"/>
            <a:ext cx="9796312" cy="6858000"/>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000" dirty="0">
                <a:solidFill>
                  <a:schemeClr val="tx1">
                    <a:lumMod val="75000"/>
                  </a:schemeClr>
                </a:solidFill>
                <a:latin typeface="Abadi" panose="020B0604020104020204" pitchFamily="34" charset="0"/>
              </a:rPr>
              <a:t>	SpaceX boasts unusually low launch costs, at just 40% in comparison to competitors. </a:t>
            </a:r>
          </a:p>
          <a:p>
            <a:pPr marL="0" indent="0">
              <a:spcBef>
                <a:spcPts val="1400"/>
              </a:spcBef>
              <a:buNone/>
            </a:pPr>
            <a:r>
              <a:rPr lang="en-US" sz="2000" dirty="0">
                <a:solidFill>
                  <a:schemeClr val="tx1">
                    <a:lumMod val="75000"/>
                  </a:schemeClr>
                </a:solidFill>
                <a:latin typeface="Abadi" panose="020B0604020104020204" pitchFamily="34" charset="0"/>
              </a:rPr>
              <a:t>	While a competitors launch can cost upwards of 165 million, SpaceX is able to reuse the first stage of their Falcon 9 rockets bringing launch cost down to just 62 Million. </a:t>
            </a:r>
          </a:p>
          <a:p>
            <a:pPr marL="0" indent="0">
              <a:spcBef>
                <a:spcPts val="1400"/>
              </a:spcBef>
              <a:buNone/>
            </a:pPr>
            <a:r>
              <a:rPr lang="en-US" sz="2000" dirty="0">
                <a:solidFill>
                  <a:schemeClr val="tx1">
                    <a:lumMod val="75000"/>
                  </a:schemeClr>
                </a:solidFill>
                <a:latin typeface="Abadi" panose="020B0604020104020204" pitchFamily="34" charset="0"/>
              </a:rPr>
              <a:t>	The goal of this project is use machine learning to predict the viability of Space Y competing with Space X. To determine which factors correlate with Launch success. Such as Orbit Type, Payload Mass, Time, or proximity of Coast Lines, Highways, Railway Lines, and Cities.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lumMod val="75000"/>
                  </a:schemeClr>
                </a:solidFill>
              </a:rPr>
              <a:t>40</a:t>
            </a:fld>
            <a:endParaRPr lang="en-US" dirty="0">
              <a:solidFill>
                <a:schemeClr val="tx1">
                  <a:lumMod val="75000"/>
                </a:schemeClr>
              </a:solidFill>
            </a:endParaRPr>
          </a:p>
        </p:txBody>
      </p:sp>
      <p:sp>
        <p:nvSpPr>
          <p:cNvPr id="5" name="Content Placeholder 4"/>
          <p:cNvSpPr>
            <a:spLocks noGrp="1"/>
          </p:cNvSpPr>
          <p:nvPr>
            <p:ph idx="4294967295"/>
          </p:nvPr>
        </p:nvSpPr>
        <p:spPr>
          <a:xfrm>
            <a:off x="0" y="5812066"/>
            <a:ext cx="12192000" cy="1017360"/>
          </a:xfrm>
          <a:prstGeom prst="rect">
            <a:avLst/>
          </a:prstGeom>
        </p:spPr>
        <p:txBody>
          <a:bodyPr lIns="91440" tIns="45720" rIns="91440" bIns="45720" anchor="ctr">
            <a:normAutofit/>
          </a:bodyPr>
          <a:lstStyle/>
          <a:p>
            <a:pPr marL="0" indent="0" algn="ctr">
              <a:lnSpc>
                <a:spcPct val="100000"/>
              </a:lnSpc>
              <a:spcBef>
                <a:spcPts val="1400"/>
              </a:spcBef>
              <a:buNone/>
            </a:pPr>
            <a:r>
              <a:rPr lang="en-US" sz="2000" dirty="0">
                <a:solidFill>
                  <a:schemeClr val="tx1">
                    <a:lumMod val="75000"/>
                  </a:schemeClr>
                </a:solidFill>
                <a:latin typeface="Abadi"/>
              </a:rPr>
              <a:t>76.9% Successful Launches, 23.1% Failed Launches</a:t>
            </a:r>
            <a:endParaRPr lang="en-US" sz="2000" dirty="0">
              <a:solidFill>
                <a:schemeClr val="tx1">
                  <a:lumMod val="75000"/>
                </a:schemeClr>
              </a:solidFill>
            </a:endParaRPr>
          </a:p>
        </p:txBody>
      </p:sp>
      <p:sp>
        <p:nvSpPr>
          <p:cNvPr id="8"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Highest Success Rate</a:t>
            </a:r>
          </a:p>
          <a:p>
            <a:pPr algn="ctr"/>
            <a:r>
              <a:rPr lang="en-US" sz="2000" b="1" dirty="0">
                <a:solidFill>
                  <a:schemeClr val="tx1">
                    <a:lumMod val="75000"/>
                  </a:schemeClr>
                </a:solidFill>
                <a:latin typeface="Abadi"/>
              </a:rPr>
              <a:t>KSC LC-39A</a:t>
            </a:r>
          </a:p>
        </p:txBody>
      </p:sp>
      <p:pic>
        <p:nvPicPr>
          <p:cNvPr id="6" name="Picture 5">
            <a:extLst>
              <a:ext uri="{FF2B5EF4-FFF2-40B4-BE49-F238E27FC236}">
                <a16:creationId xmlns:a16="http://schemas.microsoft.com/office/drawing/2014/main" id="{2FDBCE34-9CC5-4F30-9834-3387D73EA088}"/>
              </a:ext>
            </a:extLst>
          </p:cNvPr>
          <p:cNvPicPr>
            <a:picLocks/>
          </p:cNvPicPr>
          <p:nvPr/>
        </p:nvPicPr>
        <p:blipFill>
          <a:blip r:embed="rId3"/>
          <a:stretch>
            <a:fillRect/>
          </a:stretch>
        </p:blipFill>
        <p:spPr>
          <a:xfrm>
            <a:off x="3346704" y="1600200"/>
            <a:ext cx="5486400" cy="3657600"/>
          </a:xfrm>
          <a:prstGeom prst="rect">
            <a:avLst/>
          </a:prstGeom>
          <a:effectLst>
            <a:softEdge rad="63500"/>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lumMod val="75000"/>
                  </a:schemeClr>
                </a:solidFill>
              </a:rPr>
              <a:pPr/>
              <a:t>41</a:t>
            </a:fld>
            <a:endParaRPr lang="en-US" dirty="0">
              <a:solidFill>
                <a:schemeClr val="tx1">
                  <a:lumMod val="75000"/>
                </a:schemeClr>
              </a:solidFill>
            </a:endParaRPr>
          </a:p>
        </p:txBody>
      </p:sp>
      <p:sp>
        <p:nvSpPr>
          <p:cNvPr id="5" name="Content Placeholder 4"/>
          <p:cNvSpPr>
            <a:spLocks noGrp="1"/>
          </p:cNvSpPr>
          <p:nvPr>
            <p:ph idx="4294967295"/>
          </p:nvPr>
        </p:nvSpPr>
        <p:spPr>
          <a:xfrm>
            <a:off x="0" y="5536750"/>
            <a:ext cx="12192000" cy="1321250"/>
          </a:xfrm>
          <a:prstGeom prst="rect">
            <a:avLst/>
          </a:prstGeom>
        </p:spPr>
        <p:txBody>
          <a:bodyPr lIns="91440" tIns="45720" rIns="91440" bIns="45720" anchor="ctr">
            <a:normAutofit/>
          </a:bodyPr>
          <a:lstStyle/>
          <a:p>
            <a:pPr marL="0" indent="0" algn="ctr">
              <a:lnSpc>
                <a:spcPct val="100000"/>
              </a:lnSpc>
              <a:spcBef>
                <a:spcPts val="1400"/>
              </a:spcBef>
              <a:buNone/>
            </a:pPr>
            <a:r>
              <a:rPr lang="en-US" sz="2000" dirty="0">
                <a:solidFill>
                  <a:schemeClr val="tx1">
                    <a:lumMod val="75000"/>
                  </a:schemeClr>
                </a:solidFill>
              </a:rPr>
              <a:t>Smaller payloads have a higher success rate than do larger weighted payloads.</a:t>
            </a:r>
            <a:endParaRPr lang="en-US" sz="2000" dirty="0">
              <a:solidFill>
                <a:schemeClr val="tx1">
                  <a:lumMod val="75000"/>
                </a:schemeClr>
              </a:solidFill>
              <a:latin typeface="Abadi" panose="020B0604020104020204" pitchFamily="34" charset="0"/>
            </a:endParaRPr>
          </a:p>
        </p:txBody>
      </p:sp>
      <p:sp>
        <p:nvSpPr>
          <p:cNvPr id="12"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panose="020B0604020104020204" pitchFamily="34" charset="0"/>
              </a:rPr>
              <a:t>Payload and Launch Success</a:t>
            </a:r>
          </a:p>
          <a:p>
            <a:pPr algn="ctr"/>
            <a:r>
              <a:rPr lang="en-US" sz="2000" b="1" dirty="0">
                <a:solidFill>
                  <a:schemeClr val="tx1">
                    <a:lumMod val="75000"/>
                  </a:schemeClr>
                </a:solidFill>
                <a:latin typeface="Abadi" panose="020B0604020104020204" pitchFamily="34" charset="0"/>
              </a:rPr>
              <a:t>Correlation</a:t>
            </a:r>
          </a:p>
        </p:txBody>
      </p:sp>
      <p:pic>
        <p:nvPicPr>
          <p:cNvPr id="4" name="Picture 3">
            <a:extLst>
              <a:ext uri="{FF2B5EF4-FFF2-40B4-BE49-F238E27FC236}">
                <a16:creationId xmlns:a16="http://schemas.microsoft.com/office/drawing/2014/main" id="{17BAF646-6EA5-4C95-8611-E9D26E145001}"/>
              </a:ext>
            </a:extLst>
          </p:cNvPr>
          <p:cNvPicPr>
            <a:picLocks noChangeAspect="1"/>
          </p:cNvPicPr>
          <p:nvPr/>
        </p:nvPicPr>
        <p:blipFill>
          <a:blip r:embed="rId3"/>
          <a:stretch>
            <a:fillRect/>
          </a:stretch>
        </p:blipFill>
        <p:spPr>
          <a:xfrm>
            <a:off x="3346704" y="1600200"/>
            <a:ext cx="5486400" cy="3657600"/>
          </a:xfrm>
          <a:prstGeom prst="rect">
            <a:avLst/>
          </a:prstGeom>
          <a:effectLst>
            <a:softEdge rad="63500"/>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0C3175-8B60-443D-A0FC-657453FD9810}"/>
              </a:ext>
            </a:extLst>
          </p:cNvPr>
          <p:cNvSpPr/>
          <p:nvPr/>
        </p:nvSpPr>
        <p:spPr>
          <a:xfrm>
            <a:off x="0" y="3244334"/>
            <a:ext cx="6651601" cy="784830"/>
          </a:xfrm>
          <a:prstGeom prst="rect">
            <a:avLst/>
          </a:prstGeom>
        </p:spPr>
        <p:txBody>
          <a:bodyPr wrap="square">
            <a:spAutoFit/>
          </a:bodyPr>
          <a:lstStyle/>
          <a:p>
            <a:pPr algn="ctr" fontAlgn="base"/>
            <a:r>
              <a:rPr lang="en-US" sz="2000" dirty="0">
                <a:solidFill>
                  <a:schemeClr val="tx1">
                    <a:lumMod val="75000"/>
                  </a:schemeClr>
                </a:solidFill>
                <a:latin typeface="Abadi" panose="020B0604020104020204" pitchFamily="34" charset="0"/>
              </a:rPr>
              <a:t>Section 5</a:t>
            </a:r>
          </a:p>
          <a:p>
            <a:pPr algn="ctr" fontAlgn="base"/>
            <a:r>
              <a:rPr lang="en-US" sz="2500" dirty="0">
                <a:solidFill>
                  <a:schemeClr val="tx1">
                    <a:lumMod val="75000"/>
                  </a:schemeClr>
                </a:solidFill>
                <a:latin typeface="Abadi" panose="020B0604020104020204" pitchFamily="34" charset="0"/>
              </a:rPr>
              <a:t>Predictive Analysis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43</a:t>
            </a:fld>
            <a:endParaRPr lang="en-US" dirty="0">
              <a:solidFill>
                <a:schemeClr val="tx1">
                  <a:lumMod val="75000"/>
                </a:schemeClr>
              </a:solidFill>
            </a:endParaRPr>
          </a:p>
        </p:txBody>
      </p:sp>
      <p:sp>
        <p:nvSpPr>
          <p:cNvPr id="5" name="Content Placeholder 4"/>
          <p:cNvSpPr>
            <a:spLocks noGrp="1"/>
          </p:cNvSpPr>
          <p:nvPr>
            <p:ph type="body" sz="half" idx="4294967295"/>
          </p:nvPr>
        </p:nvSpPr>
        <p:spPr>
          <a:xfrm>
            <a:off x="968778" y="1746581"/>
            <a:ext cx="3189566" cy="2875016"/>
          </a:xfrm>
          <a:prstGeom prst="rect">
            <a:avLst/>
          </a:prstGeom>
        </p:spPr>
        <p:txBody>
          <a:bodyPr vert="horz" lIns="91440" tIns="45720" rIns="91440" bIns="45720" rtlCol="0" anchor="ctr">
            <a:normAutofit/>
          </a:bodyPr>
          <a:lstStyle/>
          <a:p>
            <a:pPr marL="0" indent="0" fontAlgn="base">
              <a:lnSpc>
                <a:spcPct val="100000"/>
              </a:lnSpc>
              <a:buNone/>
            </a:pPr>
            <a:r>
              <a:rPr lang="en-US" sz="2000" b="1" dirty="0">
                <a:solidFill>
                  <a:schemeClr val="tx1">
                    <a:lumMod val="75000"/>
                  </a:schemeClr>
                </a:solidFill>
                <a:latin typeface="Abadi" panose="020B0604020104020204" pitchFamily="34" charset="0"/>
              </a:rPr>
              <a:t>Classification Models:</a:t>
            </a:r>
          </a:p>
          <a:p>
            <a:pPr fontAlgn="base">
              <a:lnSpc>
                <a:spcPct val="100000"/>
              </a:lnSpc>
            </a:pPr>
            <a:r>
              <a:rPr lang="en-US" sz="2000" dirty="0">
                <a:solidFill>
                  <a:schemeClr val="tx1">
                    <a:lumMod val="75000"/>
                  </a:schemeClr>
                </a:solidFill>
                <a:latin typeface="Abadi" panose="020B0604020104020204" pitchFamily="34" charset="0"/>
              </a:rPr>
              <a:t>Logistic Regression</a:t>
            </a:r>
          </a:p>
          <a:p>
            <a:pPr fontAlgn="base">
              <a:lnSpc>
                <a:spcPct val="100000"/>
              </a:lnSpc>
            </a:pPr>
            <a:r>
              <a:rPr lang="en-US" sz="2000" dirty="0">
                <a:solidFill>
                  <a:schemeClr val="tx1">
                    <a:lumMod val="75000"/>
                  </a:schemeClr>
                </a:solidFill>
                <a:latin typeface="Abadi" panose="020B0604020104020204" pitchFamily="34" charset="0"/>
              </a:rPr>
              <a:t>Support Vector Machine</a:t>
            </a:r>
          </a:p>
          <a:p>
            <a:pPr fontAlgn="base">
              <a:lnSpc>
                <a:spcPct val="100000"/>
              </a:lnSpc>
            </a:pPr>
            <a:r>
              <a:rPr lang="en-US" sz="2000" dirty="0">
                <a:solidFill>
                  <a:schemeClr val="tx1">
                    <a:lumMod val="75000"/>
                  </a:schemeClr>
                </a:solidFill>
                <a:latin typeface="Abadi" panose="020B0604020104020204" pitchFamily="34" charset="0"/>
              </a:rPr>
              <a:t>Decision Tree</a:t>
            </a:r>
          </a:p>
          <a:p>
            <a:pPr fontAlgn="base">
              <a:lnSpc>
                <a:spcPct val="100000"/>
              </a:lnSpc>
            </a:pPr>
            <a:r>
              <a:rPr lang="en-US" sz="2000" dirty="0">
                <a:solidFill>
                  <a:schemeClr val="tx1">
                    <a:lumMod val="75000"/>
                  </a:schemeClr>
                </a:solidFill>
                <a:latin typeface="Abadi" panose="020B0604020104020204" pitchFamily="34" charset="0"/>
              </a:rPr>
              <a:t>k-Nearest Neighbors</a:t>
            </a:r>
          </a:p>
        </p:txBody>
      </p:sp>
      <p:sp>
        <p:nvSpPr>
          <p:cNvPr id="9"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Classification Accuracy</a:t>
            </a:r>
            <a:endParaRPr lang="en-US" sz="3000" b="1" dirty="0">
              <a:solidFill>
                <a:schemeClr val="tx1">
                  <a:lumMod val="75000"/>
                </a:schemeClr>
              </a:solidFill>
            </a:endParaRPr>
          </a:p>
        </p:txBody>
      </p:sp>
      <p:grpSp>
        <p:nvGrpSpPr>
          <p:cNvPr id="13" name="Group 12">
            <a:extLst>
              <a:ext uri="{FF2B5EF4-FFF2-40B4-BE49-F238E27FC236}">
                <a16:creationId xmlns:a16="http://schemas.microsoft.com/office/drawing/2014/main" id="{BBE0B6C2-C635-478A-919C-E0B0C0BDACDA}"/>
              </a:ext>
            </a:extLst>
          </p:cNvPr>
          <p:cNvGrpSpPr/>
          <p:nvPr/>
        </p:nvGrpSpPr>
        <p:grpSpPr>
          <a:xfrm>
            <a:off x="998765" y="1078721"/>
            <a:ext cx="10224458" cy="4554326"/>
            <a:chOff x="857250" y="1427065"/>
            <a:chExt cx="10224458" cy="4554326"/>
          </a:xfrm>
        </p:grpSpPr>
        <p:pic>
          <p:nvPicPr>
            <p:cNvPr id="10" name="Picture 9">
              <a:extLst>
                <a:ext uri="{FF2B5EF4-FFF2-40B4-BE49-F238E27FC236}">
                  <a16:creationId xmlns:a16="http://schemas.microsoft.com/office/drawing/2014/main" id="{D4BCC7FF-DC01-45AE-A2B1-46F823D6CE2C}"/>
                </a:ext>
              </a:extLst>
            </p:cNvPr>
            <p:cNvPicPr>
              <a:picLocks noChangeAspect="1"/>
            </p:cNvPicPr>
            <p:nvPr/>
          </p:nvPicPr>
          <p:blipFill>
            <a:blip r:embed="rId3"/>
            <a:stretch>
              <a:fillRect/>
            </a:stretch>
          </p:blipFill>
          <p:spPr>
            <a:xfrm>
              <a:off x="857250" y="5628823"/>
              <a:ext cx="10224458" cy="352568"/>
            </a:xfrm>
            <a:prstGeom prst="rect">
              <a:avLst/>
            </a:prstGeom>
            <a:ln w="28575">
              <a:solidFill>
                <a:srgbClr val="79929F"/>
              </a:solidFill>
            </a:ln>
          </p:spPr>
        </p:pic>
        <p:pic>
          <p:nvPicPr>
            <p:cNvPr id="12" name="Picture 11">
              <a:extLst>
                <a:ext uri="{FF2B5EF4-FFF2-40B4-BE49-F238E27FC236}">
                  <a16:creationId xmlns:a16="http://schemas.microsoft.com/office/drawing/2014/main" id="{2E7BC69D-9601-446B-ADCA-A3AE07155F62}"/>
                </a:ext>
              </a:extLst>
            </p:cNvPr>
            <p:cNvPicPr>
              <a:picLocks noChangeAspect="1"/>
            </p:cNvPicPr>
            <p:nvPr/>
          </p:nvPicPr>
          <p:blipFill>
            <a:blip r:embed="rId4"/>
            <a:stretch>
              <a:fillRect/>
            </a:stretch>
          </p:blipFill>
          <p:spPr>
            <a:xfrm>
              <a:off x="4435137" y="1427065"/>
              <a:ext cx="6646571" cy="2575152"/>
            </a:xfrm>
            <a:prstGeom prst="rect">
              <a:avLst/>
            </a:prstGeom>
            <a:ln w="28575">
              <a:solidFill>
                <a:srgbClr val="79929F"/>
              </a:solidFill>
            </a:ln>
          </p:spPr>
        </p:pic>
      </p:grpSp>
      <p:pic>
        <p:nvPicPr>
          <p:cNvPr id="14" name="Picture 13">
            <a:extLst>
              <a:ext uri="{FF2B5EF4-FFF2-40B4-BE49-F238E27FC236}">
                <a16:creationId xmlns:a16="http://schemas.microsoft.com/office/drawing/2014/main" id="{ED6A7A24-303B-45FD-8CB0-161D493E73C8}"/>
              </a:ext>
            </a:extLst>
          </p:cNvPr>
          <p:cNvPicPr>
            <a:picLocks noChangeAspect="1"/>
          </p:cNvPicPr>
          <p:nvPr/>
        </p:nvPicPr>
        <p:blipFill>
          <a:blip r:embed="rId5"/>
          <a:stretch>
            <a:fillRect/>
          </a:stretch>
        </p:blipFill>
        <p:spPr>
          <a:xfrm>
            <a:off x="6336215" y="3838438"/>
            <a:ext cx="4887007" cy="1257475"/>
          </a:xfrm>
          <a:prstGeom prst="rect">
            <a:avLst/>
          </a:prstGeom>
          <a:ln w="28575">
            <a:solidFill>
              <a:srgbClr val="79929F"/>
            </a:solid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44</a:t>
            </a:fld>
            <a:endParaRPr lang="en-US" dirty="0">
              <a:solidFill>
                <a:schemeClr val="tx1">
                  <a:lumMod val="75000"/>
                </a:schemeClr>
              </a:solidFill>
            </a:endParaRPr>
          </a:p>
        </p:txBody>
      </p:sp>
      <p:sp>
        <p:nvSpPr>
          <p:cNvPr id="5" name="Content Placeholder 4"/>
          <p:cNvSpPr>
            <a:spLocks noGrp="1"/>
          </p:cNvSpPr>
          <p:nvPr>
            <p:ph type="body" sz="half" idx="4294967295"/>
          </p:nvPr>
        </p:nvSpPr>
        <p:spPr>
          <a:xfrm>
            <a:off x="0" y="5724512"/>
            <a:ext cx="12192000" cy="1133487"/>
          </a:xfrm>
          <a:prstGeom prst="rect">
            <a:avLst/>
          </a:prstGeom>
        </p:spPr>
        <p:txBody>
          <a:bodyPr anchor="ctr">
            <a:normAutofit/>
          </a:bodyPr>
          <a:lstStyle/>
          <a:p>
            <a:pPr marL="0" indent="0" algn="ctr">
              <a:lnSpc>
                <a:spcPct val="100000"/>
              </a:lnSpc>
              <a:spcBef>
                <a:spcPts val="1400"/>
              </a:spcBef>
              <a:buNone/>
            </a:pPr>
            <a:r>
              <a:rPr lang="en-US" sz="1500" dirty="0">
                <a:solidFill>
                  <a:schemeClr val="tx1">
                    <a:lumMod val="75000"/>
                  </a:schemeClr>
                </a:solidFill>
                <a:latin typeface="Abadi" panose="020B0604020104020204" pitchFamily="34" charset="0"/>
              </a:rPr>
              <a:t>Support Vector Machine has a not statistically significant edge; all four models ultimately had the same accuracy score.</a:t>
            </a:r>
          </a:p>
        </p:txBody>
      </p:sp>
      <p:sp>
        <p:nvSpPr>
          <p:cNvPr id="9"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Confusion Matrix</a:t>
            </a:r>
            <a:endParaRPr lang="en-US" sz="3000" b="1" dirty="0">
              <a:solidFill>
                <a:schemeClr val="tx1">
                  <a:lumMod val="75000"/>
                </a:schemeClr>
              </a:solidFill>
            </a:endParaRPr>
          </a:p>
        </p:txBody>
      </p:sp>
      <p:grpSp>
        <p:nvGrpSpPr>
          <p:cNvPr id="78" name="Group 77">
            <a:extLst>
              <a:ext uri="{FF2B5EF4-FFF2-40B4-BE49-F238E27FC236}">
                <a16:creationId xmlns:a16="http://schemas.microsoft.com/office/drawing/2014/main" id="{38F6D8F5-3B74-4963-8F4A-87D20D7F6A79}"/>
              </a:ext>
            </a:extLst>
          </p:cNvPr>
          <p:cNvGrpSpPr/>
          <p:nvPr/>
        </p:nvGrpSpPr>
        <p:grpSpPr>
          <a:xfrm>
            <a:off x="847404" y="919904"/>
            <a:ext cx="10737274" cy="5047596"/>
            <a:chOff x="847404" y="919904"/>
            <a:chExt cx="10737274" cy="5047596"/>
          </a:xfrm>
        </p:grpSpPr>
        <p:pic>
          <p:nvPicPr>
            <p:cNvPr id="61" name="Picture 60">
              <a:extLst>
                <a:ext uri="{FF2B5EF4-FFF2-40B4-BE49-F238E27FC236}">
                  <a16:creationId xmlns:a16="http://schemas.microsoft.com/office/drawing/2014/main" id="{A0FCFE8E-0E16-4715-A0D6-8C4396DAA2E5}"/>
                </a:ext>
              </a:extLst>
            </p:cNvPr>
            <p:cNvPicPr>
              <a:picLocks noChangeAspect="1"/>
            </p:cNvPicPr>
            <p:nvPr/>
          </p:nvPicPr>
          <p:blipFill>
            <a:blip r:embed="rId3"/>
            <a:stretch>
              <a:fillRect/>
            </a:stretch>
          </p:blipFill>
          <p:spPr>
            <a:xfrm>
              <a:off x="847404" y="919904"/>
              <a:ext cx="4945474" cy="1962943"/>
            </a:xfrm>
            <a:prstGeom prst="rect">
              <a:avLst/>
            </a:prstGeom>
            <a:ln w="28575">
              <a:solidFill>
                <a:srgbClr val="79929F"/>
              </a:solidFill>
            </a:ln>
          </p:spPr>
        </p:pic>
        <p:grpSp>
          <p:nvGrpSpPr>
            <p:cNvPr id="66" name="Group 65">
              <a:extLst>
                <a:ext uri="{FF2B5EF4-FFF2-40B4-BE49-F238E27FC236}">
                  <a16:creationId xmlns:a16="http://schemas.microsoft.com/office/drawing/2014/main" id="{EF811BA8-2ED6-437D-819A-3AA3A35F729D}"/>
                </a:ext>
              </a:extLst>
            </p:cNvPr>
            <p:cNvGrpSpPr/>
            <p:nvPr/>
          </p:nvGrpSpPr>
          <p:grpSpPr>
            <a:xfrm>
              <a:off x="847404" y="3078365"/>
              <a:ext cx="6804073" cy="1672158"/>
              <a:chOff x="2397879" y="4553305"/>
              <a:chExt cx="6804073" cy="1672158"/>
            </a:xfrm>
          </p:grpSpPr>
          <p:pic>
            <p:nvPicPr>
              <p:cNvPr id="63" name="Picture 62">
                <a:extLst>
                  <a:ext uri="{FF2B5EF4-FFF2-40B4-BE49-F238E27FC236}">
                    <a16:creationId xmlns:a16="http://schemas.microsoft.com/office/drawing/2014/main" id="{B278C9B0-E96A-4F4D-8302-261DE374EBEA}"/>
                  </a:ext>
                </a:extLst>
              </p:cNvPr>
              <p:cNvPicPr>
                <a:picLocks noChangeAspect="1"/>
              </p:cNvPicPr>
              <p:nvPr/>
            </p:nvPicPr>
            <p:blipFill>
              <a:blip r:embed="rId4"/>
              <a:stretch>
                <a:fillRect/>
              </a:stretch>
            </p:blipFill>
            <p:spPr>
              <a:xfrm>
                <a:off x="2397879" y="5587581"/>
                <a:ext cx="6804073" cy="637882"/>
              </a:xfrm>
              <a:prstGeom prst="rect">
                <a:avLst/>
              </a:prstGeom>
              <a:ln w="28575">
                <a:solidFill>
                  <a:srgbClr val="79929F"/>
                </a:solidFill>
              </a:ln>
            </p:spPr>
          </p:pic>
          <p:pic>
            <p:nvPicPr>
              <p:cNvPr id="65" name="Picture 64">
                <a:extLst>
                  <a:ext uri="{FF2B5EF4-FFF2-40B4-BE49-F238E27FC236}">
                    <a16:creationId xmlns:a16="http://schemas.microsoft.com/office/drawing/2014/main" id="{A9168B62-EFE5-4EA5-9D40-3648E185CD31}"/>
                  </a:ext>
                </a:extLst>
              </p:cNvPr>
              <p:cNvPicPr>
                <a:picLocks noChangeAspect="1"/>
              </p:cNvPicPr>
              <p:nvPr/>
            </p:nvPicPr>
            <p:blipFill>
              <a:blip r:embed="rId5"/>
              <a:stretch>
                <a:fillRect/>
              </a:stretch>
            </p:blipFill>
            <p:spPr>
              <a:xfrm>
                <a:off x="2397879" y="4553305"/>
                <a:ext cx="5240868" cy="1000529"/>
              </a:xfrm>
              <a:prstGeom prst="rect">
                <a:avLst/>
              </a:prstGeom>
              <a:ln w="28575">
                <a:solidFill>
                  <a:srgbClr val="79929F"/>
                </a:solidFill>
              </a:ln>
            </p:spPr>
          </p:pic>
        </p:grpSp>
        <p:grpSp>
          <p:nvGrpSpPr>
            <p:cNvPr id="73" name="Group 72">
              <a:extLst>
                <a:ext uri="{FF2B5EF4-FFF2-40B4-BE49-F238E27FC236}">
                  <a16:creationId xmlns:a16="http://schemas.microsoft.com/office/drawing/2014/main" id="{8361B02F-ADDD-4EA9-BAD6-E33604656A50}"/>
                </a:ext>
              </a:extLst>
            </p:cNvPr>
            <p:cNvGrpSpPr/>
            <p:nvPr/>
          </p:nvGrpSpPr>
          <p:grpSpPr>
            <a:xfrm>
              <a:off x="855392" y="4917689"/>
              <a:ext cx="5082655" cy="1049811"/>
              <a:chOff x="855392" y="4917689"/>
              <a:chExt cx="5082655" cy="1049811"/>
            </a:xfrm>
          </p:grpSpPr>
          <p:pic>
            <p:nvPicPr>
              <p:cNvPr id="68" name="Picture 67">
                <a:extLst>
                  <a:ext uri="{FF2B5EF4-FFF2-40B4-BE49-F238E27FC236}">
                    <a16:creationId xmlns:a16="http://schemas.microsoft.com/office/drawing/2014/main" id="{6484FF14-55C1-4965-BDF4-BAC43D79FE10}"/>
                  </a:ext>
                </a:extLst>
              </p:cNvPr>
              <p:cNvPicPr>
                <a:picLocks noChangeAspect="1"/>
              </p:cNvPicPr>
              <p:nvPr/>
            </p:nvPicPr>
            <p:blipFill>
              <a:blip r:embed="rId6"/>
              <a:stretch>
                <a:fillRect/>
              </a:stretch>
            </p:blipFill>
            <p:spPr>
              <a:xfrm>
                <a:off x="859169" y="4917689"/>
                <a:ext cx="5078878" cy="781366"/>
              </a:xfrm>
              <a:prstGeom prst="rect">
                <a:avLst/>
              </a:prstGeom>
              <a:ln w="28575">
                <a:solidFill>
                  <a:srgbClr val="79929F"/>
                </a:solidFill>
              </a:ln>
            </p:spPr>
          </p:pic>
          <p:pic>
            <p:nvPicPr>
              <p:cNvPr id="70" name="Picture 69">
                <a:extLst>
                  <a:ext uri="{FF2B5EF4-FFF2-40B4-BE49-F238E27FC236}">
                    <a16:creationId xmlns:a16="http://schemas.microsoft.com/office/drawing/2014/main" id="{733A9870-85A6-4281-A943-A8E21809F937}"/>
                  </a:ext>
                </a:extLst>
              </p:cNvPr>
              <p:cNvPicPr>
                <a:picLocks noChangeAspect="1"/>
              </p:cNvPicPr>
              <p:nvPr/>
            </p:nvPicPr>
            <p:blipFill>
              <a:blip r:embed="rId7"/>
              <a:stretch>
                <a:fillRect/>
              </a:stretch>
            </p:blipFill>
            <p:spPr>
              <a:xfrm>
                <a:off x="855392" y="5733610"/>
                <a:ext cx="2754705" cy="233890"/>
              </a:xfrm>
              <a:prstGeom prst="rect">
                <a:avLst/>
              </a:prstGeom>
              <a:ln w="28575">
                <a:solidFill>
                  <a:srgbClr val="79929F"/>
                </a:solidFill>
              </a:ln>
            </p:spPr>
          </p:pic>
        </p:grpSp>
        <p:pic>
          <p:nvPicPr>
            <p:cNvPr id="75" name="Picture 74">
              <a:extLst>
                <a:ext uri="{FF2B5EF4-FFF2-40B4-BE49-F238E27FC236}">
                  <a16:creationId xmlns:a16="http://schemas.microsoft.com/office/drawing/2014/main" id="{1F88FFDB-FC53-467E-8811-22BDF589A1E8}"/>
                </a:ext>
              </a:extLst>
            </p:cNvPr>
            <p:cNvPicPr>
              <a:picLocks noChangeAspect="1"/>
            </p:cNvPicPr>
            <p:nvPr/>
          </p:nvPicPr>
          <p:blipFill>
            <a:blip r:embed="rId8"/>
            <a:stretch>
              <a:fillRect/>
            </a:stretch>
          </p:blipFill>
          <p:spPr>
            <a:xfrm>
              <a:off x="5943598" y="923877"/>
              <a:ext cx="5641080" cy="1715193"/>
            </a:xfrm>
            <a:prstGeom prst="rect">
              <a:avLst/>
            </a:prstGeom>
            <a:ln w="28575">
              <a:solidFill>
                <a:srgbClr val="79929F"/>
              </a:solidFill>
            </a:ln>
          </p:spPr>
        </p:pic>
        <p:pic>
          <p:nvPicPr>
            <p:cNvPr id="77" name="Picture 76">
              <a:extLst>
                <a:ext uri="{FF2B5EF4-FFF2-40B4-BE49-F238E27FC236}">
                  <a16:creationId xmlns:a16="http://schemas.microsoft.com/office/drawing/2014/main" id="{5AFDB12F-05A8-4639-AF58-DAA75829023E}"/>
                </a:ext>
              </a:extLst>
            </p:cNvPr>
            <p:cNvPicPr>
              <a:picLocks noChangeAspect="1"/>
            </p:cNvPicPr>
            <p:nvPr/>
          </p:nvPicPr>
          <p:blipFill>
            <a:blip r:embed="rId9"/>
            <a:stretch>
              <a:fillRect/>
            </a:stretch>
          </p:blipFill>
          <p:spPr>
            <a:xfrm>
              <a:off x="7842080" y="2810270"/>
              <a:ext cx="3633738" cy="2725304"/>
            </a:xfrm>
            <a:prstGeom prst="rect">
              <a:avLst/>
            </a:prstGeom>
            <a:effectLst>
              <a:softEdge rad="63500"/>
            </a:effectLst>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45</a:t>
            </a:fld>
            <a:endParaRPr lang="en-US" dirty="0">
              <a:solidFill>
                <a:schemeClr val="tx1">
                  <a:lumMod val="75000"/>
                </a:schemeClr>
              </a:solidFill>
            </a:endParaRPr>
          </a:p>
        </p:txBody>
      </p:sp>
      <p:sp>
        <p:nvSpPr>
          <p:cNvPr id="5" name="Content Placeholder 3"/>
          <p:cNvSpPr>
            <a:spLocks noGrp="1"/>
          </p:cNvSpPr>
          <p:nvPr>
            <p:ph sz="half" idx="4294967295"/>
          </p:nvPr>
        </p:nvSpPr>
        <p:spPr>
          <a:xfrm>
            <a:off x="1295400" y="0"/>
            <a:ext cx="9752010" cy="6929718"/>
          </a:xfrm>
          <a:prstGeom prst="rect">
            <a:avLst/>
          </a:prstGeom>
        </p:spPr>
        <p:txBody>
          <a:bodyPr anchor="ctr">
            <a:normAutofit/>
          </a:bodyPr>
          <a:lstStyle/>
          <a:p>
            <a:pPr>
              <a:spcBef>
                <a:spcPts val="0"/>
              </a:spcBef>
            </a:pPr>
            <a:r>
              <a:rPr lang="en-US" sz="1500" dirty="0">
                <a:solidFill>
                  <a:schemeClr val="tx1">
                    <a:lumMod val="75000"/>
                  </a:schemeClr>
                </a:solidFill>
                <a:latin typeface="Abadi" panose="020B0604020104020204" pitchFamily="34" charset="0"/>
              </a:rPr>
              <a:t>The CCAFS LC-40 launch site has a success rate of 60 %, and the KSC LC-39A and VAFB SLC 4E sites have a success rate of 77%.</a:t>
            </a:r>
          </a:p>
          <a:p>
            <a:pPr>
              <a:spcBef>
                <a:spcPts val="0"/>
              </a:spcBef>
            </a:pPr>
            <a:r>
              <a:rPr lang="en-US" sz="1500" dirty="0">
                <a:solidFill>
                  <a:schemeClr val="tx1">
                    <a:lumMod val="75000"/>
                  </a:schemeClr>
                </a:solidFill>
                <a:latin typeface="Abadi" panose="020B0604020104020204" pitchFamily="34" charset="0"/>
              </a:rPr>
              <a:t>The ES-L1, GEO, HEO, and SSO orbits have the highest success rates.</a:t>
            </a:r>
          </a:p>
          <a:p>
            <a:pPr>
              <a:spcBef>
                <a:spcPts val="0"/>
              </a:spcBef>
            </a:pPr>
            <a:r>
              <a:rPr lang="en-US" sz="1500" dirty="0">
                <a:solidFill>
                  <a:schemeClr val="tx1">
                    <a:lumMod val="75000"/>
                  </a:schemeClr>
                </a:solidFill>
                <a:latin typeface="Abadi" panose="020B0604020104020204" pitchFamily="34" charset="0"/>
              </a:rPr>
              <a:t>For the LEO Orbit, success is directly related to the number of flights; however, there is no relationship between flight numbers for the GTO orbit.</a:t>
            </a:r>
          </a:p>
          <a:p>
            <a:pPr>
              <a:spcBef>
                <a:spcPts val="0"/>
              </a:spcBef>
            </a:pPr>
            <a:r>
              <a:rPr lang="en-US" sz="1500" dirty="0">
                <a:solidFill>
                  <a:schemeClr val="tx1">
                    <a:lumMod val="75000"/>
                  </a:schemeClr>
                </a:solidFill>
                <a:latin typeface="Abadi" panose="020B0604020104020204" pitchFamily="34" charset="0"/>
              </a:rPr>
              <a:t>With heavy payloads, the successful landing rate is higher for the Polar, LEO, and ISS Orbit types.</a:t>
            </a:r>
          </a:p>
          <a:p>
            <a:pPr>
              <a:spcBef>
                <a:spcPts val="0"/>
              </a:spcBef>
            </a:pPr>
            <a:r>
              <a:rPr lang="en-US" sz="1500" dirty="0">
                <a:solidFill>
                  <a:schemeClr val="tx1">
                    <a:lumMod val="75000"/>
                  </a:schemeClr>
                </a:solidFill>
                <a:latin typeface="Abadi" panose="020B0604020104020204" pitchFamily="34" charset="0"/>
              </a:rPr>
              <a:t>The success rate between 2013-2020 kept an upward trend.</a:t>
            </a:r>
          </a:p>
          <a:p>
            <a:pPr>
              <a:spcBef>
                <a:spcPts val="0"/>
              </a:spcBef>
            </a:pPr>
            <a:r>
              <a:rPr lang="en-US" sz="1500" dirty="0">
                <a:solidFill>
                  <a:schemeClr val="tx1">
                    <a:lumMod val="75000"/>
                  </a:schemeClr>
                </a:solidFill>
                <a:latin typeface="Abadi" panose="020B0604020104020204" pitchFamily="34" charset="0"/>
              </a:rPr>
              <a:t>Across all sites, there was a 57.1% rate of successful launches and a 42.9 % rate of failed launches.</a:t>
            </a:r>
          </a:p>
          <a:p>
            <a:pPr>
              <a:spcBef>
                <a:spcPts val="0"/>
              </a:spcBef>
            </a:pPr>
            <a:r>
              <a:rPr lang="en-US" sz="1500" dirty="0">
                <a:solidFill>
                  <a:schemeClr val="tx1">
                    <a:lumMod val="75000"/>
                  </a:schemeClr>
                </a:solidFill>
                <a:latin typeface="Abadi" panose="020B0604020104020204" pitchFamily="34" charset="0"/>
              </a:rPr>
              <a:t>The site with the highest success rate is the KSC LC-39A site; 76.9% of their launches were successful, with a 23.1% rate of failed launches.</a:t>
            </a:r>
          </a:p>
          <a:p>
            <a:pPr>
              <a:spcBef>
                <a:spcPts val="0"/>
              </a:spcBef>
            </a:pPr>
            <a:r>
              <a:rPr lang="en-US" sz="1500" dirty="0">
                <a:solidFill>
                  <a:schemeClr val="tx1">
                    <a:lumMod val="75000"/>
                  </a:schemeClr>
                </a:solidFill>
                <a:latin typeface="Abadi" panose="020B0604020104020204" pitchFamily="34" charset="0"/>
              </a:rPr>
              <a:t>Payload and launch success rates correlate in that the smaller payloads have a higher success rate than larger weighted payloads.</a:t>
            </a:r>
          </a:p>
          <a:p>
            <a:pPr>
              <a:spcBef>
                <a:spcPts val="0"/>
              </a:spcBef>
            </a:pPr>
            <a:r>
              <a:rPr lang="en-US" sz="1500" dirty="0">
                <a:solidFill>
                  <a:schemeClr val="tx1">
                    <a:lumMod val="75000"/>
                  </a:schemeClr>
                </a:solidFill>
                <a:latin typeface="Abadi" panose="020B0604020104020204" pitchFamily="34" charset="0"/>
              </a:rPr>
              <a:t>Tested Accuracy using the following four classification models: Logistic Regression, Support Vector Machine, Decision Tree, and k-nearest Neighbors.</a:t>
            </a:r>
          </a:p>
          <a:p>
            <a:pPr>
              <a:spcBef>
                <a:spcPts val="0"/>
              </a:spcBef>
            </a:pPr>
            <a:r>
              <a:rPr lang="en-US" sz="1500" dirty="0">
                <a:solidFill>
                  <a:schemeClr val="tx1">
                    <a:lumMod val="75000"/>
                  </a:schemeClr>
                </a:solidFill>
                <a:latin typeface="Abadi" panose="020B0604020104020204" pitchFamily="34" charset="0"/>
              </a:rPr>
              <a:t>Support Vector Machine has a not statistically significant edge, but all four models have extraordinarily similar outcomes. None of them are better than the others.</a:t>
            </a:r>
          </a:p>
        </p:txBody>
      </p:sp>
      <p:sp>
        <p:nvSpPr>
          <p:cNvPr id="9"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Conclusions</a:t>
            </a:r>
            <a:endParaRPr lang="en-US" sz="3000" b="1" dirty="0">
              <a:solidFill>
                <a:schemeClr val="tx1">
                  <a:lumMod val="7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E97EEE-DCD6-42C9-8F2F-BD02DC54C84A}"/>
              </a:ext>
            </a:extLst>
          </p:cNvPr>
          <p:cNvSpPr/>
          <p:nvPr/>
        </p:nvSpPr>
        <p:spPr>
          <a:xfrm>
            <a:off x="0" y="3244334"/>
            <a:ext cx="6651601" cy="477054"/>
          </a:xfrm>
          <a:prstGeom prst="rect">
            <a:avLst/>
          </a:prstGeom>
        </p:spPr>
        <p:txBody>
          <a:bodyPr wrap="square">
            <a:spAutoFit/>
          </a:bodyPr>
          <a:lstStyle/>
          <a:p>
            <a:pPr algn="ctr" fontAlgn="base"/>
            <a:r>
              <a:rPr lang="en-US" sz="2500" dirty="0">
                <a:solidFill>
                  <a:schemeClr val="tx1">
                    <a:lumMod val="75000"/>
                  </a:schemeClr>
                </a:solidFill>
                <a:latin typeface="Abadi" panose="020B0604020104020204" pitchFamily="34" charset="0"/>
              </a:rPr>
              <a:t>Thank you</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21E0CA-332B-490B-9617-5CC551EE861A}"/>
              </a:ext>
            </a:extLst>
          </p:cNvPr>
          <p:cNvSpPr/>
          <p:nvPr/>
        </p:nvSpPr>
        <p:spPr>
          <a:xfrm>
            <a:off x="0" y="3244334"/>
            <a:ext cx="6651601" cy="784830"/>
          </a:xfrm>
          <a:prstGeom prst="rect">
            <a:avLst/>
          </a:prstGeom>
        </p:spPr>
        <p:txBody>
          <a:bodyPr wrap="square">
            <a:spAutoFit/>
          </a:bodyPr>
          <a:lstStyle/>
          <a:p>
            <a:pPr algn="ctr" fontAlgn="base"/>
            <a:r>
              <a:rPr lang="en-US" sz="2000" dirty="0">
                <a:solidFill>
                  <a:schemeClr val="tx1">
                    <a:lumMod val="75000"/>
                  </a:schemeClr>
                </a:solidFill>
                <a:latin typeface="Abadi" panose="020B0604020104020204" pitchFamily="34" charset="0"/>
              </a:rPr>
              <a:t>Section 1</a:t>
            </a:r>
            <a:br>
              <a:rPr lang="en-US" sz="2500" dirty="0">
                <a:solidFill>
                  <a:schemeClr val="tx1">
                    <a:lumMod val="75000"/>
                  </a:schemeClr>
                </a:solidFill>
                <a:latin typeface="Abadi" panose="020B0604020104020204" pitchFamily="34" charset="0"/>
              </a:rPr>
            </a:br>
            <a:r>
              <a:rPr lang="en-US" sz="2500" dirty="0">
                <a:solidFill>
                  <a:schemeClr val="tx1">
                    <a:lumMod val="75000"/>
                  </a:schemeClr>
                </a:solidFill>
                <a:latin typeface="Abadi"/>
              </a:rPr>
              <a:t>Methodology</a:t>
            </a:r>
            <a:endParaRPr lang="en-US" sz="2500" dirty="0">
              <a:solidFill>
                <a:schemeClr val="tx1">
                  <a:lumMod val="75000"/>
                </a:schemeClr>
              </a:solidFill>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lumMod val="75000"/>
                  </a:schemeClr>
                </a:solidFill>
              </a:rPr>
              <a:t>6</a:t>
            </a:fld>
            <a:endParaRPr lang="en-US" dirty="0">
              <a:solidFill>
                <a:schemeClr val="tx1">
                  <a:lumMod val="75000"/>
                </a:schemeClr>
              </a:solidFill>
            </a:endParaRPr>
          </a:p>
        </p:txBody>
      </p:sp>
      <p:sp>
        <p:nvSpPr>
          <p:cNvPr id="7" name="Content Placeholder 2"/>
          <p:cNvSpPr txBox="1"/>
          <p:nvPr/>
        </p:nvSpPr>
        <p:spPr>
          <a:xfrm>
            <a:off x="2257698" y="538650"/>
            <a:ext cx="8387542" cy="6254036"/>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dirty="0">
                <a:solidFill>
                  <a:schemeClr val="tx1">
                    <a:lumMod val="75000"/>
                  </a:schemeClr>
                </a:solidFill>
                <a:latin typeface="Abadi"/>
              </a:rPr>
              <a:t>Data collection methodology:</a:t>
            </a:r>
          </a:p>
          <a:p>
            <a:pPr marL="457200" lvl="1" indent="0">
              <a:lnSpc>
                <a:spcPct val="100000"/>
              </a:lnSpc>
              <a:spcBef>
                <a:spcPts val="1400"/>
              </a:spcBef>
              <a:buNone/>
            </a:pPr>
            <a:r>
              <a:rPr lang="en-US" sz="1500" dirty="0">
                <a:solidFill>
                  <a:schemeClr val="tx1">
                    <a:lumMod val="75000"/>
                  </a:schemeClr>
                </a:solidFill>
                <a:latin typeface="Abadi"/>
              </a:rPr>
              <a:t>Collected data via SpaceX’s REST API, and Web Scraping their Wikipedia page. </a:t>
            </a:r>
          </a:p>
          <a:p>
            <a:pPr marL="0" indent="0">
              <a:lnSpc>
                <a:spcPct val="100000"/>
              </a:lnSpc>
              <a:spcBef>
                <a:spcPts val="1400"/>
              </a:spcBef>
              <a:buNone/>
            </a:pPr>
            <a:r>
              <a:rPr lang="en-US" sz="2000" b="1" dirty="0">
                <a:solidFill>
                  <a:schemeClr val="tx1">
                    <a:lumMod val="75000"/>
                  </a:schemeClr>
                </a:solidFill>
                <a:latin typeface="Abadi"/>
              </a:rPr>
              <a:t>Perform data wrangling:</a:t>
            </a:r>
          </a:p>
          <a:p>
            <a:pPr marL="457200" lvl="1" indent="0">
              <a:lnSpc>
                <a:spcPct val="100000"/>
              </a:lnSpc>
              <a:spcBef>
                <a:spcPts val="1400"/>
              </a:spcBef>
              <a:buNone/>
            </a:pPr>
            <a:r>
              <a:rPr lang="en-US" sz="1500" dirty="0">
                <a:solidFill>
                  <a:schemeClr val="tx1">
                    <a:lumMod val="75000"/>
                  </a:schemeClr>
                </a:solidFill>
                <a:latin typeface="Abadi"/>
              </a:rPr>
              <a:t>Transformed or removed erroneous data, while appropriately handling missing values.</a:t>
            </a:r>
          </a:p>
          <a:p>
            <a:pPr marL="0" indent="0">
              <a:lnSpc>
                <a:spcPct val="100000"/>
              </a:lnSpc>
              <a:spcBef>
                <a:spcPts val="1400"/>
              </a:spcBef>
              <a:buNone/>
            </a:pPr>
            <a:r>
              <a:rPr lang="en-US" sz="2000" b="1" dirty="0">
                <a:solidFill>
                  <a:schemeClr val="tx1">
                    <a:lumMod val="75000"/>
                  </a:schemeClr>
                </a:solidFill>
                <a:latin typeface="Abadi"/>
              </a:rPr>
              <a:t>Perform exploratory data analysis (EDA) using visualization and SQL:</a:t>
            </a:r>
          </a:p>
          <a:p>
            <a:pPr marL="457200" lvl="1" indent="0">
              <a:lnSpc>
                <a:spcPct val="100000"/>
              </a:lnSpc>
              <a:spcBef>
                <a:spcPts val="1400"/>
              </a:spcBef>
              <a:buNone/>
            </a:pPr>
            <a:r>
              <a:rPr lang="en-US" sz="1500" dirty="0">
                <a:solidFill>
                  <a:schemeClr val="tx1">
                    <a:lumMod val="75000"/>
                  </a:schemeClr>
                </a:solidFill>
                <a:latin typeface="Abadi"/>
              </a:rPr>
              <a:t>Utilized SQL to filter data to include only those currently relevant, and transformed said data into visual tools such as bar graphs and scatter plots to create summaries of the results.</a:t>
            </a:r>
          </a:p>
          <a:p>
            <a:pPr marL="0" indent="0">
              <a:lnSpc>
                <a:spcPct val="100000"/>
              </a:lnSpc>
              <a:spcBef>
                <a:spcPts val="1400"/>
              </a:spcBef>
              <a:buNone/>
            </a:pPr>
            <a:r>
              <a:rPr lang="en-US" sz="2000" b="1" dirty="0">
                <a:solidFill>
                  <a:schemeClr val="tx1">
                    <a:lumMod val="75000"/>
                  </a:schemeClr>
                </a:solidFill>
                <a:latin typeface="Abadi"/>
              </a:rPr>
              <a:t>Perform interactive visual analytics:</a:t>
            </a:r>
          </a:p>
          <a:p>
            <a:pPr marL="457200" lvl="1" indent="0">
              <a:lnSpc>
                <a:spcPct val="100000"/>
              </a:lnSpc>
              <a:spcBef>
                <a:spcPts val="1400"/>
              </a:spcBef>
              <a:buNone/>
            </a:pPr>
            <a:r>
              <a:rPr lang="en-US" sz="1500" dirty="0">
                <a:solidFill>
                  <a:schemeClr val="tx1">
                    <a:lumMod val="75000"/>
                  </a:schemeClr>
                </a:solidFill>
                <a:latin typeface="Abadi"/>
              </a:rPr>
              <a:t>Utilized Folium and Ploty Dash to visualize trends in the data.</a:t>
            </a:r>
          </a:p>
          <a:p>
            <a:pPr marL="0" indent="0">
              <a:lnSpc>
                <a:spcPct val="100000"/>
              </a:lnSpc>
              <a:spcBef>
                <a:spcPts val="1400"/>
              </a:spcBef>
              <a:buNone/>
            </a:pPr>
            <a:r>
              <a:rPr lang="en-US" sz="2000" b="1" dirty="0">
                <a:solidFill>
                  <a:schemeClr val="tx1">
                    <a:lumMod val="75000"/>
                  </a:schemeClr>
                </a:solidFill>
                <a:latin typeface="Abadi"/>
              </a:rPr>
              <a:t>Perform predictive analysis using classification models:</a:t>
            </a:r>
          </a:p>
          <a:p>
            <a:pPr marL="457200" lvl="1" indent="0">
              <a:lnSpc>
                <a:spcPct val="100000"/>
              </a:lnSpc>
              <a:spcBef>
                <a:spcPts val="1400"/>
              </a:spcBef>
              <a:buNone/>
            </a:pPr>
            <a:r>
              <a:rPr lang="en-US" sz="1500" dirty="0">
                <a:solidFill>
                  <a:schemeClr val="tx1">
                    <a:lumMod val="75000"/>
                  </a:schemeClr>
                </a:solidFill>
                <a:latin typeface="Abadi"/>
              </a:rPr>
              <a:t>Utilized classification models, such as Logistic Regression, Support Vector Machine, Decision Tree Classification, and k-Nearest Neighbors, for fine-tuning and data assessment.</a:t>
            </a:r>
          </a:p>
        </p:txBody>
      </p:sp>
      <p:sp>
        <p:nvSpPr>
          <p:cNvPr id="13" name="Title 1"/>
          <p:cNvSpPr txBox="1"/>
          <p:nvPr/>
        </p:nvSpPr>
        <p:spPr>
          <a:xfrm>
            <a:off x="0" y="-5200"/>
            <a:ext cx="12192000" cy="108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Methodology</a:t>
            </a:r>
          </a:p>
          <a:p>
            <a:pPr algn="ctr"/>
            <a:r>
              <a:rPr lang="en-US" sz="2000" b="1" dirty="0">
                <a:solidFill>
                  <a:schemeClr val="tx1">
                    <a:lumMod val="75000"/>
                  </a:schemeClr>
                </a:solidFill>
                <a:latin typeface="Abadi"/>
              </a:rPr>
              <a:t>Executive Summary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solidFill>
                  <a:schemeClr val="tx1">
                    <a:lumMod val="75000"/>
                  </a:schemeClr>
                </a:solidFill>
              </a:rPr>
              <a:t>7</a:t>
            </a:fld>
            <a:endParaRPr lang="en-US" dirty="0">
              <a:solidFill>
                <a:schemeClr val="tx1">
                  <a:lumMod val="75000"/>
                </a:schemeClr>
              </a:solidFill>
            </a:endParaRPr>
          </a:p>
        </p:txBody>
      </p:sp>
      <p:sp>
        <p:nvSpPr>
          <p:cNvPr id="5" name="Content Placeholder 4"/>
          <p:cNvSpPr>
            <a:spLocks noGrp="1"/>
          </p:cNvSpPr>
          <p:nvPr>
            <p:ph idx="4294967295"/>
          </p:nvPr>
        </p:nvSpPr>
        <p:spPr>
          <a:xfrm>
            <a:off x="0" y="0"/>
            <a:ext cx="12191999" cy="6858000"/>
          </a:xfrm>
          <a:prstGeom prst="rect">
            <a:avLst/>
          </a:prstGeom>
        </p:spPr>
        <p:txBody>
          <a:bodyPr anchor="ctr">
            <a:normAutofit/>
          </a:bodyPr>
          <a:lstStyle/>
          <a:p>
            <a:pPr marL="0" indent="0" algn="ctr" fontAlgn="base">
              <a:lnSpc>
                <a:spcPct val="100000"/>
              </a:lnSpc>
              <a:buNone/>
            </a:pPr>
            <a:r>
              <a:rPr lang="en-US" sz="2000" dirty="0">
                <a:solidFill>
                  <a:schemeClr val="tx1">
                    <a:lumMod val="75000"/>
                  </a:schemeClr>
                </a:solidFill>
                <a:latin typeface="Abadi" panose="020B0604020104020204" pitchFamily="34" charset="0"/>
              </a:rPr>
              <a:t> </a:t>
            </a:r>
            <a:r>
              <a:rPr lang="en-US" sz="2500" dirty="0">
                <a:solidFill>
                  <a:schemeClr val="tx1">
                    <a:lumMod val="75000"/>
                  </a:schemeClr>
                </a:solidFill>
                <a:latin typeface="Abadi" panose="020B0604020104020204" pitchFamily="34" charset="0"/>
              </a:rPr>
              <a:t>Data collected:</a:t>
            </a:r>
          </a:p>
          <a:p>
            <a:pPr algn="ctr" fontAlgn="base">
              <a:lnSpc>
                <a:spcPct val="100000"/>
              </a:lnSpc>
            </a:pPr>
            <a:r>
              <a:rPr lang="en-US" sz="2000" dirty="0">
                <a:solidFill>
                  <a:schemeClr val="tx1">
                    <a:lumMod val="75000"/>
                  </a:schemeClr>
                </a:solidFill>
                <a:latin typeface="Abadi" panose="020B0604020104020204" pitchFamily="34" charset="0"/>
              </a:rPr>
              <a:t>Flight Number</a:t>
            </a:r>
          </a:p>
          <a:p>
            <a:pPr algn="ctr" fontAlgn="base">
              <a:lnSpc>
                <a:spcPct val="100000"/>
              </a:lnSpc>
            </a:pPr>
            <a:r>
              <a:rPr lang="en-US" sz="2000" dirty="0">
                <a:solidFill>
                  <a:schemeClr val="tx1">
                    <a:lumMod val="75000"/>
                  </a:schemeClr>
                </a:solidFill>
                <a:latin typeface="Abadi" panose="020B0604020104020204" pitchFamily="34" charset="0"/>
              </a:rPr>
              <a:t>Launch Site</a:t>
            </a:r>
          </a:p>
          <a:p>
            <a:pPr algn="ctr" fontAlgn="base">
              <a:lnSpc>
                <a:spcPct val="100000"/>
              </a:lnSpc>
            </a:pPr>
            <a:r>
              <a:rPr lang="en-US" sz="2000" dirty="0">
                <a:solidFill>
                  <a:schemeClr val="tx1">
                    <a:lumMod val="75000"/>
                  </a:schemeClr>
                </a:solidFill>
                <a:latin typeface="Abadi" panose="020B0604020104020204" pitchFamily="34" charset="0"/>
              </a:rPr>
              <a:t>Payload Mass (kg)</a:t>
            </a:r>
          </a:p>
          <a:p>
            <a:pPr algn="ctr" fontAlgn="base">
              <a:lnSpc>
                <a:spcPct val="100000"/>
              </a:lnSpc>
            </a:pPr>
            <a:r>
              <a:rPr lang="en-US" sz="2000" dirty="0">
                <a:solidFill>
                  <a:schemeClr val="tx1">
                    <a:lumMod val="75000"/>
                  </a:schemeClr>
                </a:solidFill>
                <a:latin typeface="Abadi" panose="020B0604020104020204" pitchFamily="34" charset="0"/>
              </a:rPr>
              <a:t>Orbit</a:t>
            </a:r>
          </a:p>
          <a:p>
            <a:pPr algn="ctr" fontAlgn="base">
              <a:lnSpc>
                <a:spcPct val="100000"/>
              </a:lnSpc>
            </a:pPr>
            <a:r>
              <a:rPr lang="en-US" sz="2000" dirty="0">
                <a:solidFill>
                  <a:schemeClr val="tx1">
                    <a:lumMod val="75000"/>
                  </a:schemeClr>
                </a:solidFill>
                <a:latin typeface="Abadi" panose="020B0604020104020204" pitchFamily="34" charset="0"/>
              </a:rPr>
              <a:t>Launch outcome</a:t>
            </a:r>
          </a:p>
          <a:p>
            <a:pPr algn="ctr" fontAlgn="base">
              <a:lnSpc>
                <a:spcPct val="100000"/>
              </a:lnSpc>
            </a:pPr>
            <a:r>
              <a:rPr lang="en-US" sz="2000" dirty="0">
                <a:solidFill>
                  <a:schemeClr val="tx1">
                    <a:lumMod val="75000"/>
                  </a:schemeClr>
                </a:solidFill>
                <a:latin typeface="Abadi" panose="020B0604020104020204" pitchFamily="34" charset="0"/>
              </a:rPr>
              <a:t>Booster Version</a:t>
            </a:r>
          </a:p>
          <a:p>
            <a:pPr algn="ctr" fontAlgn="base">
              <a:lnSpc>
                <a:spcPct val="100000"/>
              </a:lnSpc>
            </a:pPr>
            <a:r>
              <a:rPr lang="en-US" sz="2000" dirty="0">
                <a:solidFill>
                  <a:schemeClr val="tx1">
                    <a:lumMod val="75000"/>
                  </a:schemeClr>
                </a:solidFill>
                <a:latin typeface="Abadi" panose="020B0604020104020204" pitchFamily="34" charset="0"/>
              </a:rPr>
              <a:t>Date</a:t>
            </a:r>
          </a:p>
          <a:p>
            <a:pPr algn="ctr" fontAlgn="base">
              <a:lnSpc>
                <a:spcPct val="100000"/>
              </a:lnSpc>
            </a:pPr>
            <a:r>
              <a:rPr lang="en-US" sz="2000" dirty="0">
                <a:solidFill>
                  <a:schemeClr val="tx1">
                    <a:lumMod val="75000"/>
                  </a:schemeClr>
                </a:solidFill>
                <a:latin typeface="Abadi" panose="020B0604020104020204" pitchFamily="34" charset="0"/>
              </a:rPr>
              <a:t>Time</a:t>
            </a:r>
          </a:p>
        </p:txBody>
      </p:sp>
      <p:sp>
        <p:nvSpPr>
          <p:cNvPr id="12" name="Title 1"/>
          <p:cNvSpPr txBox="1"/>
          <p:nvPr/>
        </p:nvSpPr>
        <p:spPr>
          <a:xfrm>
            <a:off x="0" y="0"/>
            <a:ext cx="12192000" cy="11222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Data Collection</a:t>
            </a:r>
          </a:p>
          <a:p>
            <a:pPr algn="ctr"/>
            <a:r>
              <a:rPr lang="en-US" sz="2000" b="1" dirty="0">
                <a:solidFill>
                  <a:schemeClr val="tx1">
                    <a:lumMod val="75000"/>
                  </a:schemeClr>
                </a:solidFill>
                <a:latin typeface="Abadi" panose="020B0604020104020204" pitchFamily="34" charset="0"/>
              </a:rPr>
              <a:t>SpaceX REST API Call and Web Scraping Wikipedia</a:t>
            </a:r>
            <a:endParaRPr lang="en-US" sz="2000" b="1" dirty="0">
              <a:solidFill>
                <a:schemeClr val="tx1">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solidFill>
                  <a:schemeClr val="tx1">
                    <a:lumMod val="75000"/>
                  </a:schemeClr>
                </a:solidFill>
              </a:rPr>
              <a:t>8</a:t>
            </a:fld>
            <a:endParaRPr lang="en-US" dirty="0">
              <a:solidFill>
                <a:schemeClr val="tx1">
                  <a:lumMod val="75000"/>
                </a:schemeClr>
              </a:solidFill>
            </a:endParaRPr>
          </a:p>
        </p:txBody>
      </p:sp>
      <p:sp>
        <p:nvSpPr>
          <p:cNvPr id="4" name="Title 1"/>
          <p:cNvSpPr txBox="1"/>
          <p:nvPr/>
        </p:nvSpPr>
        <p:spPr>
          <a:xfrm>
            <a:off x="0" y="0"/>
            <a:ext cx="12192000" cy="1087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Data Collection </a:t>
            </a:r>
          </a:p>
          <a:p>
            <a:pPr algn="ctr"/>
            <a:r>
              <a:rPr lang="en-US" sz="2000" b="1" dirty="0">
                <a:solidFill>
                  <a:schemeClr val="tx1">
                    <a:lumMod val="75000"/>
                  </a:schemeClr>
                </a:solidFill>
                <a:latin typeface="Abadi"/>
              </a:rPr>
              <a:t>SpaceX API Call</a:t>
            </a:r>
          </a:p>
        </p:txBody>
      </p:sp>
      <p:grpSp>
        <p:nvGrpSpPr>
          <p:cNvPr id="126" name="Group 125">
            <a:extLst>
              <a:ext uri="{FF2B5EF4-FFF2-40B4-BE49-F238E27FC236}">
                <a16:creationId xmlns:a16="http://schemas.microsoft.com/office/drawing/2014/main" id="{A4CE7AC0-EC1C-4DCF-B345-231039232521}"/>
              </a:ext>
            </a:extLst>
          </p:cNvPr>
          <p:cNvGrpSpPr/>
          <p:nvPr/>
        </p:nvGrpSpPr>
        <p:grpSpPr>
          <a:xfrm>
            <a:off x="118114" y="1316074"/>
            <a:ext cx="11437272" cy="4367258"/>
            <a:chOff x="118114" y="1316074"/>
            <a:chExt cx="11437272" cy="4367258"/>
          </a:xfrm>
        </p:grpSpPr>
        <p:sp>
          <p:nvSpPr>
            <p:cNvPr id="99" name="Arrow: Bent 98">
              <a:extLst>
                <a:ext uri="{FF2B5EF4-FFF2-40B4-BE49-F238E27FC236}">
                  <a16:creationId xmlns:a16="http://schemas.microsoft.com/office/drawing/2014/main" id="{9108FC1C-99BC-4949-A5E2-A883560EB6FB}"/>
                </a:ext>
              </a:extLst>
            </p:cNvPr>
            <p:cNvSpPr/>
            <p:nvPr/>
          </p:nvSpPr>
          <p:spPr>
            <a:xfrm rot="10800000">
              <a:off x="5177675" y="1848555"/>
              <a:ext cx="1107232" cy="561267"/>
            </a:xfrm>
            <a:prstGeom prst="bentArrow">
              <a:avLst>
                <a:gd name="adj1" fmla="val 25000"/>
                <a:gd name="adj2" fmla="val 25000"/>
                <a:gd name="adj3" fmla="val 25000"/>
                <a:gd name="adj4" fmla="val 43750"/>
              </a:avLst>
            </a:prstGeom>
            <a:solidFill>
              <a:srgbClr val="78929F"/>
            </a:solidFill>
            <a:ln w="1905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lumMod val="75000"/>
                  </a:schemeClr>
                </a:solidFill>
              </a:endParaRPr>
            </a:p>
          </p:txBody>
        </p:sp>
        <p:sp>
          <p:nvSpPr>
            <p:cNvPr id="100" name="Arrow: Bent 99">
              <a:extLst>
                <a:ext uri="{FF2B5EF4-FFF2-40B4-BE49-F238E27FC236}">
                  <a16:creationId xmlns:a16="http://schemas.microsoft.com/office/drawing/2014/main" id="{84273831-F578-43CC-8771-5092CE73908A}"/>
                </a:ext>
              </a:extLst>
            </p:cNvPr>
            <p:cNvSpPr/>
            <p:nvPr/>
          </p:nvSpPr>
          <p:spPr>
            <a:xfrm rot="5400000">
              <a:off x="6237499" y="3645083"/>
              <a:ext cx="482920" cy="526440"/>
            </a:xfrm>
            <a:prstGeom prst="bentArrow">
              <a:avLst/>
            </a:prstGeom>
            <a:solidFill>
              <a:srgbClr val="78929F"/>
            </a:solidFill>
            <a:ln w="1905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lumMod val="75000"/>
                  </a:schemeClr>
                </a:solidFill>
              </a:endParaRPr>
            </a:p>
          </p:txBody>
        </p:sp>
        <p:sp>
          <p:nvSpPr>
            <p:cNvPr id="101" name="Arrow: Right 100">
              <a:extLst>
                <a:ext uri="{FF2B5EF4-FFF2-40B4-BE49-F238E27FC236}">
                  <a16:creationId xmlns:a16="http://schemas.microsoft.com/office/drawing/2014/main" id="{5EED1067-870D-4471-B7FE-63E1B44A4D71}"/>
                </a:ext>
              </a:extLst>
            </p:cNvPr>
            <p:cNvSpPr/>
            <p:nvPr/>
          </p:nvSpPr>
          <p:spPr>
            <a:xfrm>
              <a:off x="5193396" y="1403678"/>
              <a:ext cx="358146" cy="250585"/>
            </a:xfrm>
            <a:prstGeom prst="rightArrow">
              <a:avLst/>
            </a:prstGeom>
            <a:solidFill>
              <a:srgbClr val="78929F"/>
            </a:solidFill>
            <a:ln w="1905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schemeClr>
                </a:solidFill>
              </a:endParaRPr>
            </a:p>
          </p:txBody>
        </p:sp>
        <p:grpSp>
          <p:nvGrpSpPr>
            <p:cNvPr id="109" name="Group 108">
              <a:extLst>
                <a:ext uri="{FF2B5EF4-FFF2-40B4-BE49-F238E27FC236}">
                  <a16:creationId xmlns:a16="http://schemas.microsoft.com/office/drawing/2014/main" id="{49040680-54B0-4A67-8E7B-25FD5964E503}"/>
                </a:ext>
              </a:extLst>
            </p:cNvPr>
            <p:cNvGrpSpPr/>
            <p:nvPr/>
          </p:nvGrpSpPr>
          <p:grpSpPr>
            <a:xfrm>
              <a:off x="877722" y="1316074"/>
              <a:ext cx="10677664" cy="4367258"/>
              <a:chOff x="757979" y="1291135"/>
              <a:chExt cx="10677664" cy="4367258"/>
            </a:xfrm>
          </p:grpSpPr>
          <p:pic>
            <p:nvPicPr>
              <p:cNvPr id="103" name="Picture 102">
                <a:extLst>
                  <a:ext uri="{FF2B5EF4-FFF2-40B4-BE49-F238E27FC236}">
                    <a16:creationId xmlns:a16="http://schemas.microsoft.com/office/drawing/2014/main" id="{D50D0096-DCAE-4949-AC57-6D8135073A52}"/>
                  </a:ext>
                </a:extLst>
              </p:cNvPr>
              <p:cNvPicPr>
                <a:picLocks noChangeAspect="1"/>
              </p:cNvPicPr>
              <p:nvPr/>
            </p:nvPicPr>
            <p:blipFill>
              <a:blip r:embed="rId3"/>
              <a:stretch>
                <a:fillRect/>
              </a:stretch>
            </p:blipFill>
            <p:spPr>
              <a:xfrm>
                <a:off x="5516059" y="1291643"/>
                <a:ext cx="5919584" cy="422827"/>
              </a:xfrm>
              <a:prstGeom prst="rect">
                <a:avLst/>
              </a:prstGeom>
              <a:ln w="28575">
                <a:solidFill>
                  <a:srgbClr val="79929F"/>
                </a:solidFill>
              </a:ln>
            </p:spPr>
          </p:pic>
          <p:grpSp>
            <p:nvGrpSpPr>
              <p:cNvPr id="104" name="Group 103">
                <a:extLst>
                  <a:ext uri="{FF2B5EF4-FFF2-40B4-BE49-F238E27FC236}">
                    <a16:creationId xmlns:a16="http://schemas.microsoft.com/office/drawing/2014/main" id="{6120A5C5-4C60-4432-B245-975CC19B289C}"/>
                  </a:ext>
                </a:extLst>
              </p:cNvPr>
              <p:cNvGrpSpPr/>
              <p:nvPr/>
            </p:nvGrpSpPr>
            <p:grpSpPr>
              <a:xfrm>
                <a:off x="757979" y="1291135"/>
                <a:ext cx="5868790" cy="4367258"/>
                <a:chOff x="770011" y="1522505"/>
                <a:chExt cx="5868790" cy="4367258"/>
              </a:xfrm>
            </p:grpSpPr>
            <p:pic>
              <p:nvPicPr>
                <p:cNvPr id="105" name="Picture 104">
                  <a:extLst>
                    <a:ext uri="{FF2B5EF4-FFF2-40B4-BE49-F238E27FC236}">
                      <a16:creationId xmlns:a16="http://schemas.microsoft.com/office/drawing/2014/main" id="{EED76AC5-4311-4EE1-9AA9-6CED124172AF}"/>
                    </a:ext>
                  </a:extLst>
                </p:cNvPr>
                <p:cNvPicPr>
                  <a:picLocks noChangeAspect="1"/>
                </p:cNvPicPr>
                <p:nvPr/>
              </p:nvPicPr>
              <p:blipFill>
                <a:blip r:embed="rId4"/>
                <a:stretch>
                  <a:fillRect/>
                </a:stretch>
              </p:blipFill>
              <p:spPr>
                <a:xfrm>
                  <a:off x="770011" y="1522505"/>
                  <a:ext cx="4231415" cy="544565"/>
                </a:xfrm>
                <a:prstGeom prst="rect">
                  <a:avLst/>
                </a:prstGeom>
                <a:ln w="28575">
                  <a:solidFill>
                    <a:srgbClr val="79929F"/>
                  </a:solidFill>
                </a:ln>
              </p:spPr>
            </p:pic>
            <p:pic>
              <p:nvPicPr>
                <p:cNvPr id="106" name="Picture 105">
                  <a:extLst>
                    <a:ext uri="{FF2B5EF4-FFF2-40B4-BE49-F238E27FC236}">
                      <a16:creationId xmlns:a16="http://schemas.microsoft.com/office/drawing/2014/main" id="{185FBFA7-B541-47C7-8A79-069DE89FA0DA}"/>
                    </a:ext>
                  </a:extLst>
                </p:cNvPr>
                <p:cNvPicPr>
                  <a:picLocks noChangeAspect="1"/>
                </p:cNvPicPr>
                <p:nvPr/>
              </p:nvPicPr>
              <p:blipFill>
                <a:blip r:embed="rId5"/>
                <a:stretch>
                  <a:fillRect/>
                </a:stretch>
              </p:blipFill>
              <p:spPr>
                <a:xfrm>
                  <a:off x="770011" y="2221204"/>
                  <a:ext cx="4131629" cy="480836"/>
                </a:xfrm>
                <a:prstGeom prst="rect">
                  <a:avLst/>
                </a:prstGeom>
                <a:ln w="28575">
                  <a:solidFill>
                    <a:srgbClr val="79929F"/>
                  </a:solidFill>
                </a:ln>
              </p:spPr>
            </p:pic>
            <p:pic>
              <p:nvPicPr>
                <p:cNvPr id="107" name="Picture 106">
                  <a:extLst>
                    <a:ext uri="{FF2B5EF4-FFF2-40B4-BE49-F238E27FC236}">
                      <a16:creationId xmlns:a16="http://schemas.microsoft.com/office/drawing/2014/main" id="{7FB53F41-A00B-4D12-99EA-78647FD9F9E6}"/>
                    </a:ext>
                  </a:extLst>
                </p:cNvPr>
                <p:cNvPicPr>
                  <a:picLocks noChangeAspect="1"/>
                </p:cNvPicPr>
                <p:nvPr/>
              </p:nvPicPr>
              <p:blipFill>
                <a:blip r:embed="rId6"/>
                <a:stretch>
                  <a:fillRect/>
                </a:stretch>
              </p:blipFill>
              <p:spPr>
                <a:xfrm>
                  <a:off x="770011" y="2872265"/>
                  <a:ext cx="5261674" cy="1416604"/>
                </a:xfrm>
                <a:prstGeom prst="rect">
                  <a:avLst/>
                </a:prstGeom>
                <a:ln w="28575">
                  <a:solidFill>
                    <a:srgbClr val="79929F"/>
                  </a:solidFill>
                </a:ln>
              </p:spPr>
            </p:pic>
            <p:pic>
              <p:nvPicPr>
                <p:cNvPr id="108" name="Picture 107">
                  <a:extLst>
                    <a:ext uri="{FF2B5EF4-FFF2-40B4-BE49-F238E27FC236}">
                      <a16:creationId xmlns:a16="http://schemas.microsoft.com/office/drawing/2014/main" id="{114C2EF8-71CC-4EB0-8D01-936911111B03}"/>
                    </a:ext>
                  </a:extLst>
                </p:cNvPr>
                <p:cNvPicPr>
                  <a:picLocks noChangeAspect="1"/>
                </p:cNvPicPr>
                <p:nvPr/>
              </p:nvPicPr>
              <p:blipFill>
                <a:blip r:embed="rId7"/>
                <a:stretch>
                  <a:fillRect/>
                </a:stretch>
              </p:blipFill>
              <p:spPr>
                <a:xfrm>
                  <a:off x="770011" y="4448874"/>
                  <a:ext cx="5868790" cy="1440889"/>
                </a:xfrm>
                <a:prstGeom prst="rect">
                  <a:avLst/>
                </a:prstGeom>
                <a:ln w="28575">
                  <a:solidFill>
                    <a:srgbClr val="79929F"/>
                  </a:solidFill>
                </a:ln>
              </p:spPr>
            </p:pic>
          </p:grpSp>
        </p:grpSp>
        <p:sp>
          <p:nvSpPr>
            <p:cNvPr id="110" name="Arrow: U-Turn 109">
              <a:extLst>
                <a:ext uri="{FF2B5EF4-FFF2-40B4-BE49-F238E27FC236}">
                  <a16:creationId xmlns:a16="http://schemas.microsoft.com/office/drawing/2014/main" id="{8E203F2F-C453-4BA8-8F3C-2C33B0F5006C}"/>
                </a:ext>
              </a:extLst>
            </p:cNvPr>
            <p:cNvSpPr/>
            <p:nvPr/>
          </p:nvSpPr>
          <p:spPr>
            <a:xfrm rot="16200000" flipH="1">
              <a:off x="-42310" y="2424853"/>
              <a:ext cx="927676" cy="606828"/>
            </a:xfrm>
            <a:prstGeom prst="uturnArrow">
              <a:avLst>
                <a:gd name="adj1" fmla="val 19520"/>
                <a:gd name="adj2" fmla="val 25000"/>
                <a:gd name="adj3" fmla="val 25000"/>
                <a:gd name="adj4" fmla="val 51969"/>
                <a:gd name="adj5" fmla="val 100000"/>
              </a:avLst>
            </a:prstGeom>
            <a:solidFill>
              <a:srgbClr val="78929F"/>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1" name="TextBox 110">
            <a:extLst>
              <a:ext uri="{FF2B5EF4-FFF2-40B4-BE49-F238E27FC236}">
                <a16:creationId xmlns:a16="http://schemas.microsoft.com/office/drawing/2014/main" id="{30CC2412-29C8-472C-B54F-81BD52A4D3C7}"/>
              </a:ext>
            </a:extLst>
          </p:cNvPr>
          <p:cNvSpPr txBox="1"/>
          <p:nvPr/>
        </p:nvSpPr>
        <p:spPr>
          <a:xfrm>
            <a:off x="-2205" y="6534093"/>
            <a:ext cx="12192000" cy="323165"/>
          </a:xfrm>
          <a:prstGeom prst="rect">
            <a:avLst/>
          </a:prstGeom>
          <a:noFill/>
        </p:spPr>
        <p:txBody>
          <a:bodyPr wrap="square" rtlCol="0">
            <a:spAutoFit/>
          </a:bodyPr>
          <a:lstStyle/>
          <a:p>
            <a:pPr algn="ctr"/>
            <a:r>
              <a:rPr lang="en-US" sz="1500" dirty="0">
                <a:solidFill>
                  <a:schemeClr val="tx1">
                    <a:lumMod val="75000"/>
                  </a:schemeClr>
                </a:solidFill>
                <a:latin typeface="Abadi" panose="020B0604020104020204" pitchFamily="34" charset="0"/>
              </a:rPr>
              <a:t>Note: Not all code blocks are included here, the rest can be found by checking the following link. https://github.com/SummerRayMorrow</a:t>
            </a:r>
          </a:p>
        </p:txBody>
      </p:sp>
      <p:sp>
        <p:nvSpPr>
          <p:cNvPr id="113" name="TextBox 112">
            <a:extLst>
              <a:ext uri="{FF2B5EF4-FFF2-40B4-BE49-F238E27FC236}">
                <a16:creationId xmlns:a16="http://schemas.microsoft.com/office/drawing/2014/main" id="{63D9FB70-AB42-42C2-A3EB-BCB74F5200CE}"/>
              </a:ext>
            </a:extLst>
          </p:cNvPr>
          <p:cNvSpPr txBox="1"/>
          <p:nvPr/>
        </p:nvSpPr>
        <p:spPr>
          <a:xfrm>
            <a:off x="6912428" y="2073708"/>
            <a:ext cx="4642957" cy="4247317"/>
          </a:xfrm>
          <a:prstGeom prst="rect">
            <a:avLst/>
          </a:prstGeom>
          <a:noFill/>
        </p:spPr>
        <p:txBody>
          <a:bodyPr wrap="square" rtlCol="0">
            <a:spAutoFit/>
          </a:bodyPr>
          <a:lstStyle/>
          <a:p>
            <a:pPr marL="342900" indent="-342900" fontAlgn="base">
              <a:buFont typeface="Arial" panose="020B0604020202020204" pitchFamily="34" charset="0"/>
              <a:buChar char="•"/>
            </a:pPr>
            <a:r>
              <a:rPr lang="en-US" dirty="0">
                <a:solidFill>
                  <a:schemeClr val="tx1">
                    <a:lumMod val="75000"/>
                  </a:schemeClr>
                </a:solidFill>
                <a:latin typeface="Abadi" panose="020B0604020104020204" pitchFamily="34" charset="0"/>
              </a:rPr>
              <a:t>Retrieve SpaceX’s launch data via calling a GET request to their Rest API.</a:t>
            </a:r>
          </a:p>
          <a:p>
            <a:pPr marL="342900" indent="-342900" fontAlgn="base">
              <a:buFont typeface="Arial" panose="020B0604020202020204" pitchFamily="34" charset="0"/>
              <a:buChar char="•"/>
            </a:pPr>
            <a:endParaRPr lang="en-US" dirty="0">
              <a:solidFill>
                <a:schemeClr val="tx1">
                  <a:lumMod val="75000"/>
                </a:schemeClr>
              </a:solidFill>
              <a:latin typeface="Abadi" panose="020B0604020104020204" pitchFamily="34" charset="0"/>
            </a:endParaRPr>
          </a:p>
          <a:p>
            <a:pPr marL="342900" indent="-342900" fontAlgn="base">
              <a:buFont typeface="Arial" panose="020B0604020202020204" pitchFamily="34" charset="0"/>
              <a:buChar char="•"/>
            </a:pPr>
            <a:r>
              <a:rPr lang="en-US" dirty="0">
                <a:solidFill>
                  <a:schemeClr val="tx1">
                    <a:lumMod val="75000"/>
                  </a:schemeClr>
                </a:solidFill>
                <a:latin typeface="Abadi" panose="020B0604020104020204" pitchFamily="34" charset="0"/>
              </a:rPr>
              <a:t>Convert return to a JSON object.</a:t>
            </a:r>
          </a:p>
          <a:p>
            <a:pPr marL="342900" indent="-342900" fontAlgn="base">
              <a:buFont typeface="Arial" panose="020B0604020202020204" pitchFamily="34" charset="0"/>
              <a:buChar char="•"/>
            </a:pPr>
            <a:endParaRPr lang="en-US" dirty="0">
              <a:solidFill>
                <a:schemeClr val="tx1">
                  <a:lumMod val="75000"/>
                </a:schemeClr>
              </a:solidFill>
              <a:latin typeface="Abadi" panose="020B0604020104020204" pitchFamily="34" charset="0"/>
            </a:endParaRPr>
          </a:p>
          <a:p>
            <a:pPr marL="342900" indent="-342900" fontAlgn="base">
              <a:buFont typeface="Arial" panose="020B0604020202020204" pitchFamily="34" charset="0"/>
              <a:buChar char="•"/>
            </a:pPr>
            <a:r>
              <a:rPr lang="en-US" dirty="0">
                <a:solidFill>
                  <a:schemeClr val="tx1">
                    <a:lumMod val="75000"/>
                  </a:schemeClr>
                </a:solidFill>
                <a:latin typeface="Abadi" panose="020B0604020104020204" pitchFamily="34" charset="0"/>
              </a:rPr>
              <a:t>Add said object to a Pandas dataframe.</a:t>
            </a:r>
          </a:p>
          <a:p>
            <a:pPr marL="342900" indent="-342900" fontAlgn="base">
              <a:buFont typeface="Arial" panose="020B0604020202020204" pitchFamily="34" charset="0"/>
              <a:buChar char="•"/>
            </a:pPr>
            <a:endParaRPr lang="en-US" dirty="0">
              <a:solidFill>
                <a:schemeClr val="tx1">
                  <a:lumMod val="75000"/>
                </a:schemeClr>
              </a:solidFill>
              <a:latin typeface="Abadi" panose="020B0604020104020204" pitchFamily="34" charset="0"/>
            </a:endParaRPr>
          </a:p>
          <a:p>
            <a:pPr marL="342900" indent="-342900" fontAlgn="base">
              <a:buFont typeface="Arial" panose="020B0604020202020204" pitchFamily="34" charset="0"/>
              <a:buChar char="•"/>
            </a:pPr>
            <a:r>
              <a:rPr lang="en-US" dirty="0">
                <a:solidFill>
                  <a:schemeClr val="tx1">
                    <a:lumMod val="75000"/>
                  </a:schemeClr>
                </a:solidFill>
                <a:latin typeface="Abadi" panose="020B0604020104020204" pitchFamily="34" charset="0"/>
              </a:rPr>
              <a:t>Filter data to include only Falcon 9 launches, effectively removing all other booster models.</a:t>
            </a:r>
          </a:p>
          <a:p>
            <a:pPr marL="342900" indent="-342900" fontAlgn="base">
              <a:buFont typeface="Arial" panose="020B0604020202020204" pitchFamily="34" charset="0"/>
              <a:buChar char="•"/>
            </a:pPr>
            <a:endParaRPr lang="en-US" dirty="0">
              <a:solidFill>
                <a:schemeClr val="tx1">
                  <a:lumMod val="75000"/>
                </a:schemeClr>
              </a:solidFill>
              <a:latin typeface="Abadi" panose="020B0604020104020204" pitchFamily="34" charset="0"/>
            </a:endParaRPr>
          </a:p>
          <a:p>
            <a:pPr marL="342900" indent="-342900" fontAlgn="base">
              <a:buFont typeface="Arial" panose="020B0604020202020204" pitchFamily="34" charset="0"/>
              <a:buChar char="•"/>
            </a:pPr>
            <a:r>
              <a:rPr lang="en-US" dirty="0">
                <a:solidFill>
                  <a:schemeClr val="tx1">
                    <a:lumMod val="75000"/>
                  </a:schemeClr>
                </a:solidFill>
                <a:latin typeface="Abadi" panose="020B0604020104020204" pitchFamily="34" charset="0"/>
              </a:rPr>
              <a:t>Address missing values by calculating  the mean of the remaining data, and replacing ‘np.nan’ values.</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solidFill>
                  <a:schemeClr val="tx1">
                    <a:lumMod val="75000"/>
                  </a:schemeClr>
                </a:solidFill>
              </a:rPr>
              <a:t>9</a:t>
            </a:fld>
            <a:endParaRPr lang="en-US" dirty="0">
              <a:solidFill>
                <a:schemeClr val="tx1">
                  <a:lumMod val="75000"/>
                </a:schemeClr>
              </a:solidFill>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chemeClr val="tx1">
                  <a:lumMod val="75000"/>
                </a:schemeClr>
              </a:solidFill>
              <a:latin typeface="Abadi"/>
            </a:endParaRPr>
          </a:p>
        </p:txBody>
      </p:sp>
      <p:sp>
        <p:nvSpPr>
          <p:cNvPr id="11" name="Title 1"/>
          <p:cNvSpPr txBox="1"/>
          <p:nvPr/>
        </p:nvSpPr>
        <p:spPr>
          <a:xfrm>
            <a:off x="0" y="0"/>
            <a:ext cx="12192000" cy="1087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000" b="1" dirty="0">
                <a:solidFill>
                  <a:schemeClr val="tx1">
                    <a:lumMod val="75000"/>
                  </a:schemeClr>
                </a:solidFill>
                <a:latin typeface="Abadi"/>
              </a:rPr>
              <a:t>Data Collection</a:t>
            </a:r>
          </a:p>
          <a:p>
            <a:pPr algn="ctr"/>
            <a:r>
              <a:rPr lang="en-US" sz="2000" b="1" dirty="0">
                <a:solidFill>
                  <a:schemeClr val="tx1">
                    <a:lumMod val="75000"/>
                  </a:schemeClr>
                </a:solidFill>
                <a:latin typeface="Abadi"/>
              </a:rPr>
              <a:t>Web Scraping </a:t>
            </a:r>
            <a:r>
              <a:rPr lang="en-US" sz="2000" b="1" dirty="0">
                <a:solidFill>
                  <a:schemeClr val="tx1">
                    <a:lumMod val="75000"/>
                  </a:schemeClr>
                </a:solidFill>
                <a:latin typeface="Abadi" panose="020B0604020104020204" pitchFamily="34" charset="0"/>
              </a:rPr>
              <a:t>Wikipedia</a:t>
            </a:r>
            <a:endParaRPr lang="en-US" sz="2000" b="1" dirty="0">
              <a:solidFill>
                <a:schemeClr val="tx1">
                  <a:lumMod val="75000"/>
                </a:schemeClr>
              </a:solidFill>
            </a:endParaRPr>
          </a:p>
        </p:txBody>
      </p:sp>
      <p:sp>
        <p:nvSpPr>
          <p:cNvPr id="16" name="TextBox 15">
            <a:extLst>
              <a:ext uri="{FF2B5EF4-FFF2-40B4-BE49-F238E27FC236}">
                <a16:creationId xmlns:a16="http://schemas.microsoft.com/office/drawing/2014/main" id="{7DAB9F58-1E0C-4FFF-BA03-B64A9BC60FFE}"/>
              </a:ext>
            </a:extLst>
          </p:cNvPr>
          <p:cNvSpPr txBox="1"/>
          <p:nvPr/>
        </p:nvSpPr>
        <p:spPr>
          <a:xfrm>
            <a:off x="-2205" y="6534093"/>
            <a:ext cx="12192000" cy="323165"/>
          </a:xfrm>
          <a:prstGeom prst="rect">
            <a:avLst/>
          </a:prstGeom>
          <a:noFill/>
        </p:spPr>
        <p:txBody>
          <a:bodyPr wrap="square" rtlCol="0">
            <a:spAutoFit/>
          </a:bodyPr>
          <a:lstStyle/>
          <a:p>
            <a:pPr algn="ctr"/>
            <a:r>
              <a:rPr lang="en-US" sz="1500" dirty="0">
                <a:solidFill>
                  <a:schemeClr val="tx1">
                    <a:lumMod val="75000"/>
                  </a:schemeClr>
                </a:solidFill>
                <a:latin typeface="Abadi" panose="020B0604020104020204" pitchFamily="34" charset="0"/>
              </a:rPr>
              <a:t>Note: Not all code blocks are included here, the rest can be found by checking the following link. https://github.com/SummerRayMorrow</a:t>
            </a:r>
          </a:p>
        </p:txBody>
      </p:sp>
      <p:sp>
        <p:nvSpPr>
          <p:cNvPr id="17" name="TextBox 16">
            <a:extLst>
              <a:ext uri="{FF2B5EF4-FFF2-40B4-BE49-F238E27FC236}">
                <a16:creationId xmlns:a16="http://schemas.microsoft.com/office/drawing/2014/main" id="{6E9E3E63-E21F-4CB9-A66C-92905DCB01D4}"/>
              </a:ext>
            </a:extLst>
          </p:cNvPr>
          <p:cNvSpPr txBox="1"/>
          <p:nvPr/>
        </p:nvSpPr>
        <p:spPr>
          <a:xfrm>
            <a:off x="6392818" y="2445221"/>
            <a:ext cx="4654592" cy="3477875"/>
          </a:xfrm>
          <a:prstGeom prst="rect">
            <a:avLst/>
          </a:prstGeom>
          <a:noFill/>
        </p:spPr>
        <p:txBody>
          <a:bodyPr wrap="square" rtlCol="0">
            <a:spAutoFit/>
          </a:bodyPr>
          <a:lstStyle/>
          <a:p>
            <a:pPr marL="285750" indent="-285750" fontAlgn="base">
              <a:buFont typeface="Arial" panose="020B0604020202020204" pitchFamily="34" charset="0"/>
              <a:buChar char="•"/>
            </a:pPr>
            <a:r>
              <a:rPr lang="en-US" sz="2000" dirty="0">
                <a:solidFill>
                  <a:schemeClr val="tx1">
                    <a:lumMod val="75000"/>
                  </a:schemeClr>
                </a:solidFill>
                <a:latin typeface="Abadi" panose="020B0604020104020204" pitchFamily="34" charset="0"/>
              </a:rPr>
              <a:t>Request the Falcon 9 Launch information from the Wiki page.</a:t>
            </a:r>
          </a:p>
          <a:p>
            <a:pPr fontAlgn="base"/>
            <a:endParaRPr lang="en-US" sz="2000" dirty="0">
              <a:solidFill>
                <a:schemeClr val="tx1">
                  <a:lumMod val="75000"/>
                </a:schemeClr>
              </a:solidFill>
              <a:latin typeface="Abadi" panose="020B0604020104020204" pitchFamily="34" charset="0"/>
            </a:endParaRPr>
          </a:p>
          <a:p>
            <a:pPr marL="285750" indent="-285750" fontAlgn="base">
              <a:buFont typeface="Arial" panose="020B0604020202020204" pitchFamily="34" charset="0"/>
              <a:buChar char="•"/>
            </a:pPr>
            <a:r>
              <a:rPr lang="en-US" sz="2000" dirty="0">
                <a:solidFill>
                  <a:schemeClr val="tx1">
                    <a:lumMod val="75000"/>
                  </a:schemeClr>
                </a:solidFill>
                <a:latin typeface="Abadi" panose="020B0604020104020204" pitchFamily="34" charset="0"/>
              </a:rPr>
              <a:t>Extract all data tables using BeautifulSoup.</a:t>
            </a:r>
          </a:p>
          <a:p>
            <a:pPr fontAlgn="base"/>
            <a:endParaRPr lang="en-US" sz="2000" dirty="0">
              <a:solidFill>
                <a:schemeClr val="tx1">
                  <a:lumMod val="75000"/>
                </a:schemeClr>
              </a:solidFill>
              <a:latin typeface="Abadi" panose="020B0604020104020204" pitchFamily="34" charset="0"/>
            </a:endParaRPr>
          </a:p>
          <a:p>
            <a:pPr marL="285750" indent="-285750" fontAlgn="base">
              <a:buFont typeface="Arial" panose="020B0604020202020204" pitchFamily="34" charset="0"/>
              <a:buChar char="•"/>
            </a:pPr>
            <a:r>
              <a:rPr lang="en-US" sz="2000" dirty="0">
                <a:solidFill>
                  <a:schemeClr val="tx1">
                    <a:lumMod val="75000"/>
                  </a:schemeClr>
                </a:solidFill>
                <a:latin typeface="Abadi" panose="020B0604020104020204" pitchFamily="34" charset="0"/>
              </a:rPr>
              <a:t>Get variable names from the HTML table’s header.</a:t>
            </a:r>
          </a:p>
          <a:p>
            <a:pPr fontAlgn="base"/>
            <a:endParaRPr lang="en-US" sz="2000" dirty="0">
              <a:solidFill>
                <a:schemeClr val="tx1">
                  <a:lumMod val="75000"/>
                </a:schemeClr>
              </a:solidFill>
              <a:latin typeface="Abadi" panose="020B0604020104020204" pitchFamily="34" charset="0"/>
            </a:endParaRPr>
          </a:p>
          <a:p>
            <a:pPr marL="285750" indent="-285750" fontAlgn="base">
              <a:buFont typeface="Arial" panose="020B0604020202020204" pitchFamily="34" charset="0"/>
              <a:buChar char="•"/>
            </a:pPr>
            <a:r>
              <a:rPr lang="en-US" sz="2000" dirty="0">
                <a:solidFill>
                  <a:schemeClr val="tx1">
                    <a:lumMod val="75000"/>
                  </a:schemeClr>
                </a:solidFill>
                <a:latin typeface="Abadi" panose="020B0604020104020204" pitchFamily="34" charset="0"/>
              </a:rPr>
              <a:t>Create pandas data frame from the collected data.</a:t>
            </a:r>
          </a:p>
        </p:txBody>
      </p:sp>
      <p:grpSp>
        <p:nvGrpSpPr>
          <p:cNvPr id="36" name="Group 35">
            <a:extLst>
              <a:ext uri="{FF2B5EF4-FFF2-40B4-BE49-F238E27FC236}">
                <a16:creationId xmlns:a16="http://schemas.microsoft.com/office/drawing/2014/main" id="{8B56922A-25C8-4980-8D1B-0D13A2CFD771}"/>
              </a:ext>
            </a:extLst>
          </p:cNvPr>
          <p:cNvGrpSpPr/>
          <p:nvPr/>
        </p:nvGrpSpPr>
        <p:grpSpPr>
          <a:xfrm>
            <a:off x="1633204" y="1482583"/>
            <a:ext cx="8921181" cy="4473843"/>
            <a:chOff x="684208" y="742751"/>
            <a:chExt cx="10794627" cy="5954684"/>
          </a:xfrm>
        </p:grpSpPr>
        <p:sp>
          <p:nvSpPr>
            <p:cNvPr id="12" name="Arrow: Bent 11">
              <a:extLst>
                <a:ext uri="{FF2B5EF4-FFF2-40B4-BE49-F238E27FC236}">
                  <a16:creationId xmlns:a16="http://schemas.microsoft.com/office/drawing/2014/main" id="{4F3BCDB1-CCA5-4B55-B567-5DB02983F918}"/>
                </a:ext>
              </a:extLst>
            </p:cNvPr>
            <p:cNvSpPr/>
            <p:nvPr/>
          </p:nvSpPr>
          <p:spPr>
            <a:xfrm rot="10800000">
              <a:off x="5305811" y="1785850"/>
              <a:ext cx="482919" cy="526440"/>
            </a:xfrm>
            <a:prstGeom prst="bentArrow">
              <a:avLst/>
            </a:prstGeom>
            <a:solidFill>
              <a:srgbClr val="78929F"/>
            </a:solidFill>
            <a:ln w="1905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lumMod val="75000"/>
                  </a:schemeClr>
                </a:solidFill>
              </a:endParaRPr>
            </a:p>
          </p:txBody>
        </p:sp>
        <p:grpSp>
          <p:nvGrpSpPr>
            <p:cNvPr id="31" name="Group 30">
              <a:extLst>
                <a:ext uri="{FF2B5EF4-FFF2-40B4-BE49-F238E27FC236}">
                  <a16:creationId xmlns:a16="http://schemas.microsoft.com/office/drawing/2014/main" id="{89AB7B25-A7F6-452A-96C3-F48776468D18}"/>
                </a:ext>
              </a:extLst>
            </p:cNvPr>
            <p:cNvGrpSpPr/>
            <p:nvPr/>
          </p:nvGrpSpPr>
          <p:grpSpPr>
            <a:xfrm>
              <a:off x="1402802" y="742751"/>
              <a:ext cx="10076033" cy="5954684"/>
              <a:chOff x="412263" y="843077"/>
              <a:chExt cx="12192000" cy="5954684"/>
            </a:xfrm>
          </p:grpSpPr>
          <p:pic>
            <p:nvPicPr>
              <p:cNvPr id="21" name="Picture 20">
                <a:extLst>
                  <a:ext uri="{FF2B5EF4-FFF2-40B4-BE49-F238E27FC236}">
                    <a16:creationId xmlns:a16="http://schemas.microsoft.com/office/drawing/2014/main" id="{594AA905-C661-4930-848C-6CDB4FDC06D7}"/>
                  </a:ext>
                </a:extLst>
              </p:cNvPr>
              <p:cNvPicPr>
                <a:picLocks noChangeAspect="1"/>
              </p:cNvPicPr>
              <p:nvPr/>
            </p:nvPicPr>
            <p:blipFill>
              <a:blip r:embed="rId3"/>
              <a:stretch>
                <a:fillRect/>
              </a:stretch>
            </p:blipFill>
            <p:spPr>
              <a:xfrm>
                <a:off x="412263" y="843077"/>
                <a:ext cx="12192000" cy="830495"/>
              </a:xfrm>
              <a:prstGeom prst="rect">
                <a:avLst/>
              </a:prstGeom>
              <a:ln w="28575">
                <a:solidFill>
                  <a:srgbClr val="79929F"/>
                </a:solidFill>
              </a:ln>
            </p:spPr>
          </p:pic>
          <p:grpSp>
            <p:nvGrpSpPr>
              <p:cNvPr id="30" name="Group 29">
                <a:extLst>
                  <a:ext uri="{FF2B5EF4-FFF2-40B4-BE49-F238E27FC236}">
                    <a16:creationId xmlns:a16="http://schemas.microsoft.com/office/drawing/2014/main" id="{09E08773-1182-4AC0-8B08-E0FD4840A690}"/>
                  </a:ext>
                </a:extLst>
              </p:cNvPr>
              <p:cNvGrpSpPr/>
              <p:nvPr/>
            </p:nvGrpSpPr>
            <p:grpSpPr>
              <a:xfrm>
                <a:off x="412263" y="1882436"/>
                <a:ext cx="4478560" cy="1561149"/>
                <a:chOff x="2940537" y="2311311"/>
                <a:chExt cx="4478560" cy="1561149"/>
              </a:xfrm>
            </p:grpSpPr>
            <p:pic>
              <p:nvPicPr>
                <p:cNvPr id="23" name="Picture 22">
                  <a:extLst>
                    <a:ext uri="{FF2B5EF4-FFF2-40B4-BE49-F238E27FC236}">
                      <a16:creationId xmlns:a16="http://schemas.microsoft.com/office/drawing/2014/main" id="{795C82E1-1E3D-497F-9E02-FB90564CBA36}"/>
                    </a:ext>
                  </a:extLst>
                </p:cNvPr>
                <p:cNvPicPr>
                  <a:picLocks noChangeAspect="1"/>
                </p:cNvPicPr>
                <p:nvPr/>
              </p:nvPicPr>
              <p:blipFill>
                <a:blip r:embed="rId4"/>
                <a:stretch>
                  <a:fillRect/>
                </a:stretch>
              </p:blipFill>
              <p:spPr>
                <a:xfrm>
                  <a:off x="2940537" y="2311311"/>
                  <a:ext cx="4478560" cy="668403"/>
                </a:xfrm>
                <a:prstGeom prst="rect">
                  <a:avLst/>
                </a:prstGeom>
                <a:ln w="28575">
                  <a:solidFill>
                    <a:srgbClr val="79929F"/>
                  </a:solidFill>
                </a:ln>
              </p:spPr>
            </p:pic>
            <p:pic>
              <p:nvPicPr>
                <p:cNvPr id="25" name="Picture 24">
                  <a:extLst>
                    <a:ext uri="{FF2B5EF4-FFF2-40B4-BE49-F238E27FC236}">
                      <a16:creationId xmlns:a16="http://schemas.microsoft.com/office/drawing/2014/main" id="{967769CE-9AC0-40D0-A855-DAAC22EE3EF9}"/>
                    </a:ext>
                  </a:extLst>
                </p:cNvPr>
                <p:cNvPicPr>
                  <a:picLocks noChangeAspect="1"/>
                </p:cNvPicPr>
                <p:nvPr/>
              </p:nvPicPr>
              <p:blipFill>
                <a:blip r:embed="rId5"/>
                <a:stretch>
                  <a:fillRect/>
                </a:stretch>
              </p:blipFill>
              <p:spPr>
                <a:xfrm>
                  <a:off x="2940537" y="3186945"/>
                  <a:ext cx="4478560" cy="685515"/>
                </a:xfrm>
                <a:prstGeom prst="rect">
                  <a:avLst/>
                </a:prstGeom>
                <a:ln w="28575">
                  <a:solidFill>
                    <a:srgbClr val="79929F"/>
                  </a:solidFill>
                </a:ln>
              </p:spPr>
            </p:pic>
          </p:grpSp>
          <p:pic>
            <p:nvPicPr>
              <p:cNvPr id="27" name="Picture 26">
                <a:extLst>
                  <a:ext uri="{FF2B5EF4-FFF2-40B4-BE49-F238E27FC236}">
                    <a16:creationId xmlns:a16="http://schemas.microsoft.com/office/drawing/2014/main" id="{35E5F745-9B07-417E-9D92-26A8371845E8}"/>
                  </a:ext>
                </a:extLst>
              </p:cNvPr>
              <p:cNvPicPr>
                <a:picLocks noChangeAspect="1"/>
              </p:cNvPicPr>
              <p:nvPr/>
            </p:nvPicPr>
            <p:blipFill>
              <a:blip r:embed="rId6"/>
              <a:stretch>
                <a:fillRect/>
              </a:stretch>
            </p:blipFill>
            <p:spPr>
              <a:xfrm>
                <a:off x="412263" y="3657474"/>
                <a:ext cx="5431445" cy="2048703"/>
              </a:xfrm>
              <a:prstGeom prst="rect">
                <a:avLst/>
              </a:prstGeom>
              <a:ln w="28575">
                <a:solidFill>
                  <a:srgbClr val="79929F"/>
                </a:solidFill>
              </a:ln>
            </p:spPr>
          </p:pic>
          <p:pic>
            <p:nvPicPr>
              <p:cNvPr id="29" name="Picture 28">
                <a:extLst>
                  <a:ext uri="{FF2B5EF4-FFF2-40B4-BE49-F238E27FC236}">
                    <a16:creationId xmlns:a16="http://schemas.microsoft.com/office/drawing/2014/main" id="{CE2ABE28-33C7-42F8-92B1-77DBF3BCBB79}"/>
                  </a:ext>
                </a:extLst>
              </p:cNvPr>
              <p:cNvPicPr>
                <a:picLocks noChangeAspect="1"/>
              </p:cNvPicPr>
              <p:nvPr/>
            </p:nvPicPr>
            <p:blipFill>
              <a:blip r:embed="rId7"/>
              <a:stretch>
                <a:fillRect/>
              </a:stretch>
            </p:blipFill>
            <p:spPr>
              <a:xfrm>
                <a:off x="412263" y="5930636"/>
                <a:ext cx="4383271" cy="867125"/>
              </a:xfrm>
              <a:prstGeom prst="rect">
                <a:avLst/>
              </a:prstGeom>
              <a:ln w="28575">
                <a:solidFill>
                  <a:srgbClr val="79929F"/>
                </a:solidFill>
              </a:ln>
            </p:spPr>
          </p:pic>
        </p:grpSp>
        <p:sp>
          <p:nvSpPr>
            <p:cNvPr id="33" name="Arrow: Bent 32">
              <a:extLst>
                <a:ext uri="{FF2B5EF4-FFF2-40B4-BE49-F238E27FC236}">
                  <a16:creationId xmlns:a16="http://schemas.microsoft.com/office/drawing/2014/main" id="{9ADA29DD-7A60-4AF1-9801-31CFAC8873FF}"/>
                </a:ext>
              </a:extLst>
            </p:cNvPr>
            <p:cNvSpPr/>
            <p:nvPr/>
          </p:nvSpPr>
          <p:spPr>
            <a:xfrm rot="10800000">
              <a:off x="5216888" y="5828510"/>
              <a:ext cx="482919" cy="526440"/>
            </a:xfrm>
            <a:prstGeom prst="bentArrow">
              <a:avLst/>
            </a:prstGeom>
            <a:solidFill>
              <a:srgbClr val="78929F"/>
            </a:solidFill>
            <a:ln w="1905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lumMod val="75000"/>
                  </a:schemeClr>
                </a:solidFill>
              </a:endParaRPr>
            </a:p>
          </p:txBody>
        </p:sp>
        <p:sp>
          <p:nvSpPr>
            <p:cNvPr id="34" name="Arrow: Bent 33">
              <a:extLst>
                <a:ext uri="{FF2B5EF4-FFF2-40B4-BE49-F238E27FC236}">
                  <a16:creationId xmlns:a16="http://schemas.microsoft.com/office/drawing/2014/main" id="{79463A93-B474-4115-A88F-BE8EE975BAEC}"/>
                </a:ext>
              </a:extLst>
            </p:cNvPr>
            <p:cNvSpPr/>
            <p:nvPr/>
          </p:nvSpPr>
          <p:spPr>
            <a:xfrm rot="5400000">
              <a:off x="5318177" y="2761507"/>
              <a:ext cx="482920" cy="526440"/>
            </a:xfrm>
            <a:prstGeom prst="bentArrow">
              <a:avLst/>
            </a:prstGeom>
            <a:solidFill>
              <a:srgbClr val="78929F"/>
            </a:solidFill>
            <a:ln w="1905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solidFill>
                  <a:schemeClr val="tx1">
                    <a:lumMod val="75000"/>
                  </a:schemeClr>
                </a:solidFill>
              </a:endParaRPr>
            </a:p>
          </p:txBody>
        </p:sp>
        <p:sp>
          <p:nvSpPr>
            <p:cNvPr id="35" name="Arrow: U-Turn 34">
              <a:extLst>
                <a:ext uri="{FF2B5EF4-FFF2-40B4-BE49-F238E27FC236}">
                  <a16:creationId xmlns:a16="http://schemas.microsoft.com/office/drawing/2014/main" id="{B0D9287C-113E-4F91-8812-1C1F34946E02}"/>
                </a:ext>
              </a:extLst>
            </p:cNvPr>
            <p:cNvSpPr/>
            <p:nvPr/>
          </p:nvSpPr>
          <p:spPr>
            <a:xfrm rot="16200000" flipH="1">
              <a:off x="518715" y="2274752"/>
              <a:ext cx="860139" cy="529153"/>
            </a:xfrm>
            <a:prstGeom prst="uturnArrow">
              <a:avLst>
                <a:gd name="adj1" fmla="val 19520"/>
                <a:gd name="adj2" fmla="val 25000"/>
                <a:gd name="adj3" fmla="val 25000"/>
                <a:gd name="adj4" fmla="val 51969"/>
                <a:gd name="adj5" fmla="val 100000"/>
              </a:avLst>
            </a:prstGeom>
            <a:solidFill>
              <a:srgbClr val="78929F"/>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3231</TotalTime>
  <Words>6378</Words>
  <Application>Microsoft Office PowerPoint</Application>
  <PresentationFormat>Widescreen</PresentationFormat>
  <Paragraphs>713</Paragraphs>
  <Slides>46</Slides>
  <Notes>46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Abadi</vt:lpstr>
      <vt:lpstr>Arial</vt:lpstr>
      <vt:lpstr>Calibri</vt:lpstr>
      <vt:lpstr>Calibri Light</vt:lpstr>
      <vt:lpstr>IBM Plex Mono SemiBold</vt:lpstr>
      <vt:lpstr>IBM Plex Mono Text</vt:lpstr>
      <vt:lpstr>Rockwell</vt:lpstr>
      <vt:lpstr>Trebuchet MS</vt:lpstr>
      <vt:lpstr>Tw Cen MT</vt:lpstr>
      <vt:lpstr>Custom Design</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SummerRay</cp:lastModifiedBy>
  <cp:revision>365</cp:revision>
  <cp:lastPrinted>2023-09-18T20:25:13Z</cp:lastPrinted>
  <dcterms:created xsi:type="dcterms:W3CDTF">2021-04-29T18:58:00Z</dcterms:created>
  <dcterms:modified xsi:type="dcterms:W3CDTF">2023-09-19T11:38:19Z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